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385" r:id="rId3"/>
    <p:sldId id="2497" r:id="rId4"/>
    <p:sldId id="2544" r:id="rId5"/>
    <p:sldId id="2508" r:id="rId6"/>
    <p:sldId id="2510" r:id="rId7"/>
    <p:sldId id="2517" r:id="rId8"/>
    <p:sldId id="2519" r:id="rId9"/>
    <p:sldId id="2387" r:id="rId10"/>
    <p:sldId id="2458" r:id="rId11"/>
    <p:sldId id="2530" r:id="rId12"/>
    <p:sldId id="2532" r:id="rId13"/>
    <p:sldId id="2535" r:id="rId14"/>
    <p:sldId id="2533" r:id="rId15"/>
    <p:sldId id="2536" r:id="rId16"/>
    <p:sldId id="2537" r:id="rId17"/>
    <p:sldId id="2538" r:id="rId18"/>
    <p:sldId id="2539" r:id="rId19"/>
    <p:sldId id="2540" r:id="rId20"/>
    <p:sldId id="2541" r:id="rId21"/>
    <p:sldId id="2542" r:id="rId22"/>
    <p:sldId id="2543" r:id="rId23"/>
    <p:sldId id="2545" r:id="rId24"/>
    <p:sldId id="2558" r:id="rId25"/>
    <p:sldId id="2546" r:id="rId26"/>
    <p:sldId id="2549" r:id="rId27"/>
    <p:sldId id="2547" r:id="rId28"/>
    <p:sldId id="2548" r:id="rId29"/>
    <p:sldId id="2550" r:id="rId30"/>
    <p:sldId id="2551" r:id="rId31"/>
    <p:sldId id="2552" r:id="rId32"/>
    <p:sldId id="2553" r:id="rId33"/>
    <p:sldId id="2554" r:id="rId34"/>
    <p:sldId id="2555" r:id="rId35"/>
    <p:sldId id="2559" r:id="rId36"/>
    <p:sldId id="2556" r:id="rId37"/>
    <p:sldId id="2564" r:id="rId38"/>
    <p:sldId id="2561" r:id="rId39"/>
    <p:sldId id="2560" r:id="rId40"/>
    <p:sldId id="2565" r:id="rId41"/>
    <p:sldId id="2566" r:id="rId42"/>
    <p:sldId id="2567" r:id="rId43"/>
    <p:sldId id="2568" r:id="rId44"/>
    <p:sldId id="2570" r:id="rId45"/>
    <p:sldId id="2569" r:id="rId46"/>
    <p:sldId id="2571" r:id="rId47"/>
    <p:sldId id="2572" r:id="rId48"/>
    <p:sldId id="2573" r:id="rId49"/>
    <p:sldId id="2574" r:id="rId50"/>
    <p:sldId id="2562" r:id="rId51"/>
    <p:sldId id="2575" r:id="rId52"/>
    <p:sldId id="2563" r:id="rId5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0BCDE"/>
    <a:srgbClr val="F5F5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 varScale="1">
        <p:scale>
          <a:sx n="72" d="100"/>
          <a:sy n="72" d="100"/>
        </p:scale>
        <p:origin x="390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0837E45-CE0C-4AF6-B0AB-8A9BA599909A}" type="doc">
      <dgm:prSet loTypeId="urn:microsoft.com/office/officeart/2005/8/layout/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4441796-D264-41A6-BAA4-EDE813CED8B2}">
      <dgm:prSet phldrT="[Text]"/>
      <dgm:spPr/>
      <dgm:t>
        <a:bodyPr/>
        <a:lstStyle/>
        <a:p>
          <a:r>
            <a:rPr lang="en-US" dirty="0"/>
            <a:t>Causal Inference with Experiments</a:t>
          </a:r>
        </a:p>
      </dgm:t>
    </dgm:pt>
    <dgm:pt modelId="{7A2CCC79-9B20-4C30-8ED1-46AEB489D05C}" type="parTrans" cxnId="{BC81BF3F-3408-4487-9DC5-E8C2EA8D9EEA}">
      <dgm:prSet/>
      <dgm:spPr/>
      <dgm:t>
        <a:bodyPr/>
        <a:lstStyle/>
        <a:p>
          <a:endParaRPr lang="en-US"/>
        </a:p>
      </dgm:t>
    </dgm:pt>
    <dgm:pt modelId="{2FEBF32E-156F-48D1-B9D8-13CC56792E78}" type="sibTrans" cxnId="{BC81BF3F-3408-4487-9DC5-E8C2EA8D9EEA}">
      <dgm:prSet/>
      <dgm:spPr/>
      <dgm:t>
        <a:bodyPr/>
        <a:lstStyle/>
        <a:p>
          <a:endParaRPr lang="en-US"/>
        </a:p>
      </dgm:t>
    </dgm:pt>
    <dgm:pt modelId="{DFE7F47A-2661-4C02-ABA6-0729DE48DF09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/>
            <a:t>Prediction with Linear Models</a:t>
          </a:r>
        </a:p>
      </dgm:t>
    </dgm:pt>
    <dgm:pt modelId="{74EB5B6E-638D-4F99-BDF7-3CD0147B0C4B}" type="parTrans" cxnId="{BFA3F3B9-1014-44DA-B507-D69D40E0D4B7}">
      <dgm:prSet/>
      <dgm:spPr/>
      <dgm:t>
        <a:bodyPr/>
        <a:lstStyle/>
        <a:p>
          <a:endParaRPr lang="en-US"/>
        </a:p>
      </dgm:t>
    </dgm:pt>
    <dgm:pt modelId="{2F1AC477-98F6-49FF-94CC-01AA5A0D0C8F}" type="sibTrans" cxnId="{BFA3F3B9-1014-44DA-B507-D69D40E0D4B7}">
      <dgm:prSet/>
      <dgm:spPr/>
      <dgm:t>
        <a:bodyPr/>
        <a:lstStyle/>
        <a:p>
          <a:endParaRPr lang="en-US"/>
        </a:p>
      </dgm:t>
    </dgm:pt>
    <dgm:pt modelId="{FBEB8654-8C81-4799-994F-6DE9D2134DDA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/>
            <a:t>Prediction with High-Dim Linear Models</a:t>
          </a:r>
        </a:p>
      </dgm:t>
    </dgm:pt>
    <dgm:pt modelId="{FA53FD02-EA13-4A4A-AEA4-5A61FEAEB602}" type="parTrans" cxnId="{58578AEB-C993-418B-BC78-96117C142244}">
      <dgm:prSet/>
      <dgm:spPr/>
      <dgm:t>
        <a:bodyPr/>
        <a:lstStyle/>
        <a:p>
          <a:endParaRPr lang="en-US"/>
        </a:p>
      </dgm:t>
    </dgm:pt>
    <dgm:pt modelId="{6AC3E170-E94F-437E-8F93-593CF4C2985E}" type="sibTrans" cxnId="{58578AEB-C993-418B-BC78-96117C142244}">
      <dgm:prSet/>
      <dgm:spPr/>
      <dgm:t>
        <a:bodyPr/>
        <a:lstStyle/>
        <a:p>
          <a:endParaRPr lang="en-US"/>
        </a:p>
      </dgm:t>
    </dgm:pt>
    <dgm:pt modelId="{45A3EB4B-A1B4-4C6F-988D-74884EE91184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/>
            <a:t>Inference on Causal and Predictive Effects with High-Dim Linear Models</a:t>
          </a:r>
        </a:p>
      </dgm:t>
    </dgm:pt>
    <dgm:pt modelId="{30CC1AD6-FE51-44FA-BF38-C5E650DFD65C}" type="parTrans" cxnId="{1A7AB226-2DBD-4273-A292-6F7F224EF5D7}">
      <dgm:prSet/>
      <dgm:spPr/>
      <dgm:t>
        <a:bodyPr/>
        <a:lstStyle/>
        <a:p>
          <a:endParaRPr lang="en-US"/>
        </a:p>
      </dgm:t>
    </dgm:pt>
    <dgm:pt modelId="{99FAC690-C9DB-4668-B91A-E97A39A3C7AD}" type="sibTrans" cxnId="{1A7AB226-2DBD-4273-A292-6F7F224EF5D7}">
      <dgm:prSet/>
      <dgm:spPr/>
      <dgm:t>
        <a:bodyPr/>
        <a:lstStyle/>
        <a:p>
          <a:endParaRPr lang="en-US"/>
        </a:p>
      </dgm:t>
    </dgm:pt>
    <dgm:pt modelId="{6AD5B2D7-47EC-44D4-87BF-33560906A97C}">
      <dgm:prSet phldrT="[Text]"/>
      <dgm:spPr>
        <a:solidFill>
          <a:srgbClr val="7030A0"/>
        </a:solidFill>
      </dgm:spPr>
      <dgm:t>
        <a:bodyPr/>
        <a:lstStyle/>
        <a:p>
          <a:r>
            <a:rPr lang="en-US" dirty="0"/>
            <a:t>Potential Outcomes and Conditional </a:t>
          </a:r>
          <a:r>
            <a:rPr lang="en-US" dirty="0" err="1"/>
            <a:t>Ignorability</a:t>
          </a:r>
          <a:endParaRPr lang="en-US" dirty="0"/>
        </a:p>
      </dgm:t>
    </dgm:pt>
    <dgm:pt modelId="{2A8450D8-F68C-408F-8A21-F196285A6794}" type="parTrans" cxnId="{1DA3D81F-9FA9-4E79-9F55-B4E94905B14F}">
      <dgm:prSet/>
      <dgm:spPr/>
      <dgm:t>
        <a:bodyPr/>
        <a:lstStyle/>
        <a:p>
          <a:endParaRPr lang="en-US"/>
        </a:p>
      </dgm:t>
    </dgm:pt>
    <dgm:pt modelId="{17BC5496-E23F-4887-B7F4-08E1A88B090B}" type="sibTrans" cxnId="{1DA3D81F-9FA9-4E79-9F55-B4E94905B14F}">
      <dgm:prSet/>
      <dgm:spPr/>
      <dgm:t>
        <a:bodyPr/>
        <a:lstStyle/>
        <a:p>
          <a:endParaRPr lang="en-US"/>
        </a:p>
      </dgm:t>
    </dgm:pt>
    <dgm:pt modelId="{37889E61-9CF6-4C8E-9584-24A5977EBD15}">
      <dgm:prSet phldrT="[Text]"/>
      <dgm:spPr>
        <a:solidFill>
          <a:srgbClr val="7030A0"/>
        </a:solidFill>
      </dgm:spPr>
      <dgm:t>
        <a:bodyPr/>
        <a:lstStyle/>
        <a:p>
          <a:r>
            <a:rPr lang="en-US" dirty="0"/>
            <a:t>Structural Equation Models and Conditional Exogeneity</a:t>
          </a:r>
        </a:p>
      </dgm:t>
    </dgm:pt>
    <dgm:pt modelId="{2C966710-37D9-48F1-AC20-05650AB51E4C}" type="parTrans" cxnId="{7CB386FF-64EB-4968-996B-DFC0D00FB741}">
      <dgm:prSet/>
      <dgm:spPr/>
      <dgm:t>
        <a:bodyPr/>
        <a:lstStyle/>
        <a:p>
          <a:endParaRPr lang="en-US"/>
        </a:p>
      </dgm:t>
    </dgm:pt>
    <dgm:pt modelId="{F3421664-0B09-46C7-9B69-B39CA10A80B9}" type="sibTrans" cxnId="{7CB386FF-64EB-4968-996B-DFC0D00FB741}">
      <dgm:prSet/>
      <dgm:spPr/>
      <dgm:t>
        <a:bodyPr/>
        <a:lstStyle/>
        <a:p>
          <a:endParaRPr lang="en-US"/>
        </a:p>
      </dgm:t>
    </dgm:pt>
    <dgm:pt modelId="{1FED0922-E747-4A42-86AC-31BBF42836D8}">
      <dgm:prSet phldrT="[Text]"/>
      <dgm:spPr>
        <a:solidFill>
          <a:srgbClr val="7030A0"/>
        </a:solidFill>
      </dgm:spPr>
      <dgm:t>
        <a:bodyPr/>
        <a:lstStyle/>
        <a:p>
          <a:r>
            <a:rPr lang="en-US" dirty="0"/>
            <a:t>Directed Acyclic Graphs</a:t>
          </a:r>
        </a:p>
      </dgm:t>
    </dgm:pt>
    <dgm:pt modelId="{B6A9D600-E4B7-49AF-88BC-1E4F6746786A}" type="parTrans" cxnId="{B0017124-E0D7-4CAE-B216-3A55B4F1B449}">
      <dgm:prSet/>
      <dgm:spPr/>
      <dgm:t>
        <a:bodyPr/>
        <a:lstStyle/>
        <a:p>
          <a:endParaRPr lang="en-US"/>
        </a:p>
      </dgm:t>
    </dgm:pt>
    <dgm:pt modelId="{6AAC3737-829D-45B2-8D9E-630472872042}" type="sibTrans" cxnId="{B0017124-E0D7-4CAE-B216-3A55B4F1B449}">
      <dgm:prSet/>
      <dgm:spPr/>
      <dgm:t>
        <a:bodyPr/>
        <a:lstStyle/>
        <a:p>
          <a:endParaRPr lang="en-US"/>
        </a:p>
      </dgm:t>
    </dgm:pt>
    <dgm:pt modelId="{2AF6AACC-7976-443F-BF63-E289E37A8BE3}">
      <dgm:prSet phldrT="[Text]"/>
      <dgm:spPr>
        <a:solidFill>
          <a:srgbClr val="00B050"/>
        </a:solidFill>
      </dgm:spPr>
      <dgm:t>
        <a:bodyPr/>
        <a:lstStyle/>
        <a:p>
          <a:r>
            <a:rPr lang="en-US" dirty="0"/>
            <a:t>Prediction with Non-Linear Models</a:t>
          </a:r>
        </a:p>
      </dgm:t>
    </dgm:pt>
    <dgm:pt modelId="{5C48098A-251A-447B-8EDB-F7F92C1E206E}" type="parTrans" cxnId="{5DCD2955-9CFE-47C7-AF05-89783A8B877D}">
      <dgm:prSet/>
      <dgm:spPr/>
      <dgm:t>
        <a:bodyPr/>
        <a:lstStyle/>
        <a:p>
          <a:endParaRPr lang="en-US"/>
        </a:p>
      </dgm:t>
    </dgm:pt>
    <dgm:pt modelId="{4BE593F2-54C4-45DD-B672-C6965A31B58B}" type="sibTrans" cxnId="{5DCD2955-9CFE-47C7-AF05-89783A8B877D}">
      <dgm:prSet/>
      <dgm:spPr/>
      <dgm:t>
        <a:bodyPr/>
        <a:lstStyle/>
        <a:p>
          <a:endParaRPr lang="en-US"/>
        </a:p>
      </dgm:t>
    </dgm:pt>
    <dgm:pt modelId="{E6BCA3F0-0F05-46BF-BE80-C0544D1DA504}">
      <dgm:prSet phldrT="[Text]"/>
      <dgm:spPr>
        <a:solidFill>
          <a:srgbClr val="00B050"/>
        </a:solidFill>
      </dgm:spPr>
      <dgm:t>
        <a:bodyPr/>
        <a:lstStyle/>
        <a:p>
          <a:r>
            <a:rPr lang="en-US" dirty="0"/>
            <a:t>Inference on Causal Effects with Non-Linear Models</a:t>
          </a:r>
        </a:p>
      </dgm:t>
    </dgm:pt>
    <dgm:pt modelId="{68F4EE87-CD53-4AFC-9E9B-A997F1DCCA1A}" type="parTrans" cxnId="{215E8F78-1454-4A69-856A-8ED3EB845B70}">
      <dgm:prSet/>
      <dgm:spPr/>
      <dgm:t>
        <a:bodyPr/>
        <a:lstStyle/>
        <a:p>
          <a:endParaRPr lang="en-US"/>
        </a:p>
      </dgm:t>
    </dgm:pt>
    <dgm:pt modelId="{82920B5D-7F10-4229-957F-13641689B1AD}" type="sibTrans" cxnId="{215E8F78-1454-4A69-856A-8ED3EB845B70}">
      <dgm:prSet/>
      <dgm:spPr/>
      <dgm:t>
        <a:bodyPr/>
        <a:lstStyle/>
        <a:p>
          <a:endParaRPr lang="en-US"/>
        </a:p>
      </dgm:t>
    </dgm:pt>
    <dgm:pt modelId="{ED670C81-F8CD-4900-B977-7CFB3F8CC36A}">
      <dgm:prSet phldrT="[Text]"/>
      <dgm:spPr>
        <a:solidFill>
          <a:schemeClr val="tx2"/>
        </a:solidFill>
      </dgm:spPr>
      <dgm:t>
        <a:bodyPr/>
        <a:lstStyle/>
        <a:p>
          <a:r>
            <a:rPr lang="en-US" dirty="0"/>
            <a:t>Un-observed Confounding and Instruments</a:t>
          </a:r>
        </a:p>
      </dgm:t>
    </dgm:pt>
    <dgm:pt modelId="{B5840004-1566-49FE-B5C3-F798BC348231}" type="parTrans" cxnId="{C2A59F51-468C-4267-B4FD-308CAE80FE99}">
      <dgm:prSet/>
      <dgm:spPr/>
      <dgm:t>
        <a:bodyPr/>
        <a:lstStyle/>
        <a:p>
          <a:endParaRPr lang="en-US"/>
        </a:p>
      </dgm:t>
    </dgm:pt>
    <dgm:pt modelId="{2FDAFCC3-8CC4-490E-B58D-A83240610F36}" type="sibTrans" cxnId="{C2A59F51-468C-4267-B4FD-308CAE80FE99}">
      <dgm:prSet/>
      <dgm:spPr/>
      <dgm:t>
        <a:bodyPr/>
        <a:lstStyle/>
        <a:p>
          <a:endParaRPr lang="en-US"/>
        </a:p>
      </dgm:t>
    </dgm:pt>
    <dgm:pt modelId="{9635A717-162A-4432-84FA-F50E069D11AC}">
      <dgm:prSet phldrT="[Text]"/>
      <dgm:spPr>
        <a:solidFill>
          <a:schemeClr val="tx2"/>
        </a:solidFill>
      </dgm:spPr>
      <dgm:t>
        <a:bodyPr/>
        <a:lstStyle/>
        <a:p>
          <a:r>
            <a:rPr lang="en-US" dirty="0"/>
            <a:t>Identification of Causal Effects in Longitudinal Data</a:t>
          </a:r>
        </a:p>
      </dgm:t>
    </dgm:pt>
    <dgm:pt modelId="{EF5383CD-2619-466F-8A7C-E1CA8B9549A3}" type="parTrans" cxnId="{D09D5BFA-8647-4524-97D8-6BF7512CB2AA}">
      <dgm:prSet/>
      <dgm:spPr/>
      <dgm:t>
        <a:bodyPr/>
        <a:lstStyle/>
        <a:p>
          <a:endParaRPr lang="en-US"/>
        </a:p>
      </dgm:t>
    </dgm:pt>
    <dgm:pt modelId="{54699652-4E6C-4265-B86F-8322C50ACD25}" type="sibTrans" cxnId="{D09D5BFA-8647-4524-97D8-6BF7512CB2AA}">
      <dgm:prSet/>
      <dgm:spPr/>
      <dgm:t>
        <a:bodyPr/>
        <a:lstStyle/>
        <a:p>
          <a:endParaRPr lang="en-US"/>
        </a:p>
      </dgm:t>
    </dgm:pt>
    <dgm:pt modelId="{3349DCE8-F2E5-4927-AA13-51308E5CFBDD}">
      <dgm:prSet phldrT="[Text]"/>
      <dgm:spPr>
        <a:solidFill>
          <a:schemeClr val="tx2"/>
        </a:solidFill>
      </dgm:spPr>
      <dgm:t>
        <a:bodyPr/>
        <a:lstStyle/>
        <a:p>
          <a:r>
            <a:rPr lang="en-US" dirty="0"/>
            <a:t>Estimation of Heterogeneous Causal Effects</a:t>
          </a:r>
        </a:p>
      </dgm:t>
    </dgm:pt>
    <dgm:pt modelId="{B5E4244C-CDC8-43D6-A4F6-C4782D40593D}" type="parTrans" cxnId="{8E55A045-2E51-4F94-A613-A9943D84C338}">
      <dgm:prSet/>
      <dgm:spPr/>
      <dgm:t>
        <a:bodyPr/>
        <a:lstStyle/>
        <a:p>
          <a:endParaRPr lang="en-US"/>
        </a:p>
      </dgm:t>
    </dgm:pt>
    <dgm:pt modelId="{788639C0-C4ED-4C43-90ED-0DE0D296E363}" type="sibTrans" cxnId="{8E55A045-2E51-4F94-A613-A9943D84C338}">
      <dgm:prSet/>
      <dgm:spPr/>
      <dgm:t>
        <a:bodyPr/>
        <a:lstStyle/>
        <a:p>
          <a:endParaRPr lang="en-US"/>
        </a:p>
      </dgm:t>
    </dgm:pt>
    <dgm:pt modelId="{991CCAB3-0275-4BB2-B40C-5F2AED018D7A}" type="pres">
      <dgm:prSet presAssocID="{10837E45-CE0C-4AF6-B0AB-8A9BA599909A}" presName="diagram" presStyleCnt="0">
        <dgm:presLayoutVars>
          <dgm:dir/>
          <dgm:resizeHandles val="exact"/>
        </dgm:presLayoutVars>
      </dgm:prSet>
      <dgm:spPr/>
    </dgm:pt>
    <dgm:pt modelId="{654E8768-037C-49DE-A1DB-DE887DA31B0B}" type="pres">
      <dgm:prSet presAssocID="{34441796-D264-41A6-BAA4-EDE813CED8B2}" presName="node" presStyleLbl="node1" presStyleIdx="0" presStyleCnt="12">
        <dgm:presLayoutVars>
          <dgm:bulletEnabled val="1"/>
        </dgm:presLayoutVars>
      </dgm:prSet>
      <dgm:spPr/>
    </dgm:pt>
    <dgm:pt modelId="{5FD5BCC1-9E24-402A-B9A4-83A57EEA6166}" type="pres">
      <dgm:prSet presAssocID="{2FEBF32E-156F-48D1-B9D8-13CC56792E78}" presName="sibTrans" presStyleLbl="sibTrans2D1" presStyleIdx="0" presStyleCnt="11"/>
      <dgm:spPr/>
    </dgm:pt>
    <dgm:pt modelId="{714A1E25-F9D5-4B0E-8634-F921E253E90D}" type="pres">
      <dgm:prSet presAssocID="{2FEBF32E-156F-48D1-B9D8-13CC56792E78}" presName="connectorText" presStyleLbl="sibTrans2D1" presStyleIdx="0" presStyleCnt="11"/>
      <dgm:spPr/>
    </dgm:pt>
    <dgm:pt modelId="{CFFCBEBA-4E47-45C5-93CE-DCAB879DDAEB}" type="pres">
      <dgm:prSet presAssocID="{DFE7F47A-2661-4C02-ABA6-0729DE48DF09}" presName="node" presStyleLbl="node1" presStyleIdx="1" presStyleCnt="12">
        <dgm:presLayoutVars>
          <dgm:bulletEnabled val="1"/>
        </dgm:presLayoutVars>
      </dgm:prSet>
      <dgm:spPr/>
    </dgm:pt>
    <dgm:pt modelId="{E6321012-EB24-4963-82D0-930510E4F6A2}" type="pres">
      <dgm:prSet presAssocID="{2F1AC477-98F6-49FF-94CC-01AA5A0D0C8F}" presName="sibTrans" presStyleLbl="sibTrans2D1" presStyleIdx="1" presStyleCnt="11"/>
      <dgm:spPr/>
    </dgm:pt>
    <dgm:pt modelId="{CFE6D574-6E5B-4E8C-92B7-D598193C9A7C}" type="pres">
      <dgm:prSet presAssocID="{2F1AC477-98F6-49FF-94CC-01AA5A0D0C8F}" presName="connectorText" presStyleLbl="sibTrans2D1" presStyleIdx="1" presStyleCnt="11"/>
      <dgm:spPr/>
    </dgm:pt>
    <dgm:pt modelId="{215A2429-C01A-4AB5-B742-303D0E1532B6}" type="pres">
      <dgm:prSet presAssocID="{FBEB8654-8C81-4799-994F-6DE9D2134DDA}" presName="node" presStyleLbl="node1" presStyleIdx="2" presStyleCnt="12">
        <dgm:presLayoutVars>
          <dgm:bulletEnabled val="1"/>
        </dgm:presLayoutVars>
      </dgm:prSet>
      <dgm:spPr/>
    </dgm:pt>
    <dgm:pt modelId="{29D0EE36-F422-484A-85A6-285107F92C26}" type="pres">
      <dgm:prSet presAssocID="{6AC3E170-E94F-437E-8F93-593CF4C2985E}" presName="sibTrans" presStyleLbl="sibTrans2D1" presStyleIdx="2" presStyleCnt="11"/>
      <dgm:spPr/>
    </dgm:pt>
    <dgm:pt modelId="{34A2F61E-EA93-4228-B403-07590EF1548F}" type="pres">
      <dgm:prSet presAssocID="{6AC3E170-E94F-437E-8F93-593CF4C2985E}" presName="connectorText" presStyleLbl="sibTrans2D1" presStyleIdx="2" presStyleCnt="11"/>
      <dgm:spPr/>
    </dgm:pt>
    <dgm:pt modelId="{532AC6A3-9D32-422A-8B50-C8B5D1ED0FFD}" type="pres">
      <dgm:prSet presAssocID="{45A3EB4B-A1B4-4C6F-988D-74884EE91184}" presName="node" presStyleLbl="node1" presStyleIdx="3" presStyleCnt="12">
        <dgm:presLayoutVars>
          <dgm:bulletEnabled val="1"/>
        </dgm:presLayoutVars>
      </dgm:prSet>
      <dgm:spPr/>
    </dgm:pt>
    <dgm:pt modelId="{5B2F4D73-29F1-4F2A-A88F-74479DE8360A}" type="pres">
      <dgm:prSet presAssocID="{99FAC690-C9DB-4668-B91A-E97A39A3C7AD}" presName="sibTrans" presStyleLbl="sibTrans2D1" presStyleIdx="3" presStyleCnt="11"/>
      <dgm:spPr/>
    </dgm:pt>
    <dgm:pt modelId="{0699F314-5F01-47C8-9A58-F4E688FC29F9}" type="pres">
      <dgm:prSet presAssocID="{99FAC690-C9DB-4668-B91A-E97A39A3C7AD}" presName="connectorText" presStyleLbl="sibTrans2D1" presStyleIdx="3" presStyleCnt="11"/>
      <dgm:spPr/>
    </dgm:pt>
    <dgm:pt modelId="{FA9C61A7-D71C-4E26-BB75-02F93EF1DA91}" type="pres">
      <dgm:prSet presAssocID="{6AD5B2D7-47EC-44D4-87BF-33560906A97C}" presName="node" presStyleLbl="node1" presStyleIdx="4" presStyleCnt="12">
        <dgm:presLayoutVars>
          <dgm:bulletEnabled val="1"/>
        </dgm:presLayoutVars>
      </dgm:prSet>
      <dgm:spPr/>
    </dgm:pt>
    <dgm:pt modelId="{D24DBE7C-E775-4D75-B363-11A5AAEABD64}" type="pres">
      <dgm:prSet presAssocID="{17BC5496-E23F-4887-B7F4-08E1A88B090B}" presName="sibTrans" presStyleLbl="sibTrans2D1" presStyleIdx="4" presStyleCnt="11"/>
      <dgm:spPr/>
    </dgm:pt>
    <dgm:pt modelId="{EAE1A7D9-C57F-46E7-85FD-55036699664A}" type="pres">
      <dgm:prSet presAssocID="{17BC5496-E23F-4887-B7F4-08E1A88B090B}" presName="connectorText" presStyleLbl="sibTrans2D1" presStyleIdx="4" presStyleCnt="11"/>
      <dgm:spPr/>
    </dgm:pt>
    <dgm:pt modelId="{ECAA4B5B-0698-4AFA-96E6-77AE1D26B1FE}" type="pres">
      <dgm:prSet presAssocID="{37889E61-9CF6-4C8E-9584-24A5977EBD15}" presName="node" presStyleLbl="node1" presStyleIdx="5" presStyleCnt="12">
        <dgm:presLayoutVars>
          <dgm:bulletEnabled val="1"/>
        </dgm:presLayoutVars>
      </dgm:prSet>
      <dgm:spPr/>
    </dgm:pt>
    <dgm:pt modelId="{DFDBDAD3-1419-46EC-BCFA-9A850044C4CD}" type="pres">
      <dgm:prSet presAssocID="{F3421664-0B09-46C7-9B69-B39CA10A80B9}" presName="sibTrans" presStyleLbl="sibTrans2D1" presStyleIdx="5" presStyleCnt="11"/>
      <dgm:spPr/>
    </dgm:pt>
    <dgm:pt modelId="{0CDA5D5A-7C39-4EDE-B0AD-09ECB57E154A}" type="pres">
      <dgm:prSet presAssocID="{F3421664-0B09-46C7-9B69-B39CA10A80B9}" presName="connectorText" presStyleLbl="sibTrans2D1" presStyleIdx="5" presStyleCnt="11"/>
      <dgm:spPr/>
    </dgm:pt>
    <dgm:pt modelId="{05D3B237-1464-40E6-90D7-8935B2A1A65B}" type="pres">
      <dgm:prSet presAssocID="{1FED0922-E747-4A42-86AC-31BBF42836D8}" presName="node" presStyleLbl="node1" presStyleIdx="6" presStyleCnt="12">
        <dgm:presLayoutVars>
          <dgm:bulletEnabled val="1"/>
        </dgm:presLayoutVars>
      </dgm:prSet>
      <dgm:spPr/>
    </dgm:pt>
    <dgm:pt modelId="{6E4F5563-286F-4CC2-B844-19D5160794B6}" type="pres">
      <dgm:prSet presAssocID="{6AAC3737-829D-45B2-8D9E-630472872042}" presName="sibTrans" presStyleLbl="sibTrans2D1" presStyleIdx="6" presStyleCnt="11"/>
      <dgm:spPr/>
    </dgm:pt>
    <dgm:pt modelId="{F280F5B7-F085-4852-988B-BDD7AADB5331}" type="pres">
      <dgm:prSet presAssocID="{6AAC3737-829D-45B2-8D9E-630472872042}" presName="connectorText" presStyleLbl="sibTrans2D1" presStyleIdx="6" presStyleCnt="11"/>
      <dgm:spPr/>
    </dgm:pt>
    <dgm:pt modelId="{D5F9F8B9-B98C-452D-AFAB-EAA03B0B6352}" type="pres">
      <dgm:prSet presAssocID="{2AF6AACC-7976-443F-BF63-E289E37A8BE3}" presName="node" presStyleLbl="node1" presStyleIdx="7" presStyleCnt="12">
        <dgm:presLayoutVars>
          <dgm:bulletEnabled val="1"/>
        </dgm:presLayoutVars>
      </dgm:prSet>
      <dgm:spPr/>
    </dgm:pt>
    <dgm:pt modelId="{3E308776-9A91-45D1-825F-90292745A233}" type="pres">
      <dgm:prSet presAssocID="{4BE593F2-54C4-45DD-B672-C6965A31B58B}" presName="sibTrans" presStyleLbl="sibTrans2D1" presStyleIdx="7" presStyleCnt="11"/>
      <dgm:spPr/>
    </dgm:pt>
    <dgm:pt modelId="{67084216-040B-42FF-92E0-479353BD38C3}" type="pres">
      <dgm:prSet presAssocID="{4BE593F2-54C4-45DD-B672-C6965A31B58B}" presName="connectorText" presStyleLbl="sibTrans2D1" presStyleIdx="7" presStyleCnt="11"/>
      <dgm:spPr/>
    </dgm:pt>
    <dgm:pt modelId="{ACC39D55-B6BE-4C5F-8FD6-A3E8D5E07B59}" type="pres">
      <dgm:prSet presAssocID="{E6BCA3F0-0F05-46BF-BE80-C0544D1DA504}" presName="node" presStyleLbl="node1" presStyleIdx="8" presStyleCnt="12">
        <dgm:presLayoutVars>
          <dgm:bulletEnabled val="1"/>
        </dgm:presLayoutVars>
      </dgm:prSet>
      <dgm:spPr/>
    </dgm:pt>
    <dgm:pt modelId="{B6E4B580-6648-4508-913E-48247E654693}" type="pres">
      <dgm:prSet presAssocID="{82920B5D-7F10-4229-957F-13641689B1AD}" presName="sibTrans" presStyleLbl="sibTrans2D1" presStyleIdx="8" presStyleCnt="11"/>
      <dgm:spPr/>
    </dgm:pt>
    <dgm:pt modelId="{2998E088-7BFD-4AB6-8AC0-B592FB9E3E36}" type="pres">
      <dgm:prSet presAssocID="{82920B5D-7F10-4229-957F-13641689B1AD}" presName="connectorText" presStyleLbl="sibTrans2D1" presStyleIdx="8" presStyleCnt="11"/>
      <dgm:spPr/>
    </dgm:pt>
    <dgm:pt modelId="{FED7D4CF-8D6F-4C60-AD50-09394EDB1804}" type="pres">
      <dgm:prSet presAssocID="{ED670C81-F8CD-4900-B977-7CFB3F8CC36A}" presName="node" presStyleLbl="node1" presStyleIdx="9" presStyleCnt="12">
        <dgm:presLayoutVars>
          <dgm:bulletEnabled val="1"/>
        </dgm:presLayoutVars>
      </dgm:prSet>
      <dgm:spPr/>
    </dgm:pt>
    <dgm:pt modelId="{014CB7E0-7DED-4E65-85C7-B662D8910863}" type="pres">
      <dgm:prSet presAssocID="{2FDAFCC3-8CC4-490E-B58D-A83240610F36}" presName="sibTrans" presStyleLbl="sibTrans2D1" presStyleIdx="9" presStyleCnt="11"/>
      <dgm:spPr/>
    </dgm:pt>
    <dgm:pt modelId="{8068B149-DBCC-4BF4-9263-5EEF45987D35}" type="pres">
      <dgm:prSet presAssocID="{2FDAFCC3-8CC4-490E-B58D-A83240610F36}" presName="connectorText" presStyleLbl="sibTrans2D1" presStyleIdx="9" presStyleCnt="11"/>
      <dgm:spPr/>
    </dgm:pt>
    <dgm:pt modelId="{741E5167-9599-498D-9E8F-4F7AED7BE6C1}" type="pres">
      <dgm:prSet presAssocID="{9635A717-162A-4432-84FA-F50E069D11AC}" presName="node" presStyleLbl="node1" presStyleIdx="10" presStyleCnt="12">
        <dgm:presLayoutVars>
          <dgm:bulletEnabled val="1"/>
        </dgm:presLayoutVars>
      </dgm:prSet>
      <dgm:spPr/>
    </dgm:pt>
    <dgm:pt modelId="{AFD2A3DA-9219-481C-ADBF-4CD703894DB3}" type="pres">
      <dgm:prSet presAssocID="{54699652-4E6C-4265-B86F-8322C50ACD25}" presName="sibTrans" presStyleLbl="sibTrans2D1" presStyleIdx="10" presStyleCnt="11"/>
      <dgm:spPr/>
    </dgm:pt>
    <dgm:pt modelId="{5CA4A117-A1FF-46AA-865A-227DF4444ED5}" type="pres">
      <dgm:prSet presAssocID="{54699652-4E6C-4265-B86F-8322C50ACD25}" presName="connectorText" presStyleLbl="sibTrans2D1" presStyleIdx="10" presStyleCnt="11"/>
      <dgm:spPr/>
    </dgm:pt>
    <dgm:pt modelId="{9EAE9A4A-6072-48C2-B70E-9837032E9AC6}" type="pres">
      <dgm:prSet presAssocID="{3349DCE8-F2E5-4927-AA13-51308E5CFBDD}" presName="node" presStyleLbl="node1" presStyleIdx="11" presStyleCnt="12">
        <dgm:presLayoutVars>
          <dgm:bulletEnabled val="1"/>
        </dgm:presLayoutVars>
      </dgm:prSet>
      <dgm:spPr/>
    </dgm:pt>
  </dgm:ptLst>
  <dgm:cxnLst>
    <dgm:cxn modelId="{545C8405-3DD0-4025-AFD0-B67DD089E13E}" type="presOf" srcId="{99FAC690-C9DB-4668-B91A-E97A39A3C7AD}" destId="{5B2F4D73-29F1-4F2A-A88F-74479DE8360A}" srcOrd="0" destOrd="0" presId="urn:microsoft.com/office/officeart/2005/8/layout/process5"/>
    <dgm:cxn modelId="{26BE560D-EEAD-4F21-B0D1-CB9F5A3B8AFF}" type="presOf" srcId="{FBEB8654-8C81-4799-994F-6DE9D2134DDA}" destId="{215A2429-C01A-4AB5-B742-303D0E1532B6}" srcOrd="0" destOrd="0" presId="urn:microsoft.com/office/officeart/2005/8/layout/process5"/>
    <dgm:cxn modelId="{C149B00E-19E3-4B4C-90FD-D3DAACD8FAC2}" type="presOf" srcId="{4BE593F2-54C4-45DD-B672-C6965A31B58B}" destId="{3E308776-9A91-45D1-825F-90292745A233}" srcOrd="0" destOrd="0" presId="urn:microsoft.com/office/officeart/2005/8/layout/process5"/>
    <dgm:cxn modelId="{B9EF471C-F727-415F-9163-5AA6468F1FD6}" type="presOf" srcId="{6AAC3737-829D-45B2-8D9E-630472872042}" destId="{6E4F5563-286F-4CC2-B844-19D5160794B6}" srcOrd="0" destOrd="0" presId="urn:microsoft.com/office/officeart/2005/8/layout/process5"/>
    <dgm:cxn modelId="{1DA3D81F-9FA9-4E79-9F55-B4E94905B14F}" srcId="{10837E45-CE0C-4AF6-B0AB-8A9BA599909A}" destId="{6AD5B2D7-47EC-44D4-87BF-33560906A97C}" srcOrd="4" destOrd="0" parTransId="{2A8450D8-F68C-408F-8A21-F196285A6794}" sibTransId="{17BC5496-E23F-4887-B7F4-08E1A88B090B}"/>
    <dgm:cxn modelId="{B0017124-E0D7-4CAE-B216-3A55B4F1B449}" srcId="{10837E45-CE0C-4AF6-B0AB-8A9BA599909A}" destId="{1FED0922-E747-4A42-86AC-31BBF42836D8}" srcOrd="6" destOrd="0" parTransId="{B6A9D600-E4B7-49AF-88BC-1E4F6746786A}" sibTransId="{6AAC3737-829D-45B2-8D9E-630472872042}"/>
    <dgm:cxn modelId="{1A7AB226-2DBD-4273-A292-6F7F224EF5D7}" srcId="{10837E45-CE0C-4AF6-B0AB-8A9BA599909A}" destId="{45A3EB4B-A1B4-4C6F-988D-74884EE91184}" srcOrd="3" destOrd="0" parTransId="{30CC1AD6-FE51-44FA-BF38-C5E650DFD65C}" sibTransId="{99FAC690-C9DB-4668-B91A-E97A39A3C7AD}"/>
    <dgm:cxn modelId="{4B042028-1F3B-4EA4-8462-7F7449DF832F}" type="presOf" srcId="{2FDAFCC3-8CC4-490E-B58D-A83240610F36}" destId="{014CB7E0-7DED-4E65-85C7-B662D8910863}" srcOrd="0" destOrd="0" presId="urn:microsoft.com/office/officeart/2005/8/layout/process5"/>
    <dgm:cxn modelId="{9F54103A-CDBC-4154-81FE-C76CA1989BB2}" type="presOf" srcId="{F3421664-0B09-46C7-9B69-B39CA10A80B9}" destId="{0CDA5D5A-7C39-4EDE-B0AD-09ECB57E154A}" srcOrd="1" destOrd="0" presId="urn:microsoft.com/office/officeart/2005/8/layout/process5"/>
    <dgm:cxn modelId="{1C30A83F-42FD-4BBB-A07B-2DBC5C2B6A4E}" type="presOf" srcId="{6AAC3737-829D-45B2-8D9E-630472872042}" destId="{F280F5B7-F085-4852-988B-BDD7AADB5331}" srcOrd="1" destOrd="0" presId="urn:microsoft.com/office/officeart/2005/8/layout/process5"/>
    <dgm:cxn modelId="{BC81BF3F-3408-4487-9DC5-E8C2EA8D9EEA}" srcId="{10837E45-CE0C-4AF6-B0AB-8A9BA599909A}" destId="{34441796-D264-41A6-BAA4-EDE813CED8B2}" srcOrd="0" destOrd="0" parTransId="{7A2CCC79-9B20-4C30-8ED1-46AEB489D05C}" sibTransId="{2FEBF32E-156F-48D1-B9D8-13CC56792E78}"/>
    <dgm:cxn modelId="{0C2BFE61-7BE1-4126-8540-5E473A2F7077}" type="presOf" srcId="{82920B5D-7F10-4229-957F-13641689B1AD}" destId="{2998E088-7BFD-4AB6-8AC0-B592FB9E3E36}" srcOrd="1" destOrd="0" presId="urn:microsoft.com/office/officeart/2005/8/layout/process5"/>
    <dgm:cxn modelId="{68657264-82CE-4480-AAD1-2E08036A560A}" type="presOf" srcId="{2F1AC477-98F6-49FF-94CC-01AA5A0D0C8F}" destId="{CFE6D574-6E5B-4E8C-92B7-D598193C9A7C}" srcOrd="1" destOrd="0" presId="urn:microsoft.com/office/officeart/2005/8/layout/process5"/>
    <dgm:cxn modelId="{8E55A045-2E51-4F94-A613-A9943D84C338}" srcId="{10837E45-CE0C-4AF6-B0AB-8A9BA599909A}" destId="{3349DCE8-F2E5-4927-AA13-51308E5CFBDD}" srcOrd="11" destOrd="0" parTransId="{B5E4244C-CDC8-43D6-A4F6-C4782D40593D}" sibTransId="{788639C0-C4ED-4C43-90ED-0DE0D296E363}"/>
    <dgm:cxn modelId="{F704D749-9EC7-4699-8DAA-C7D2ACA81696}" type="presOf" srcId="{2FEBF32E-156F-48D1-B9D8-13CC56792E78}" destId="{714A1E25-F9D5-4B0E-8634-F921E253E90D}" srcOrd="1" destOrd="0" presId="urn:microsoft.com/office/officeart/2005/8/layout/process5"/>
    <dgm:cxn modelId="{197FB04E-CF25-430B-92BA-3A07CA1D149A}" type="presOf" srcId="{2FDAFCC3-8CC4-490E-B58D-A83240610F36}" destId="{8068B149-DBCC-4BF4-9263-5EEF45987D35}" srcOrd="1" destOrd="0" presId="urn:microsoft.com/office/officeart/2005/8/layout/process5"/>
    <dgm:cxn modelId="{EDBCC96E-06B6-49F3-83AA-D8BBFB0E4CF4}" type="presOf" srcId="{54699652-4E6C-4265-B86F-8322C50ACD25}" destId="{5CA4A117-A1FF-46AA-865A-227DF4444ED5}" srcOrd="1" destOrd="0" presId="urn:microsoft.com/office/officeart/2005/8/layout/process5"/>
    <dgm:cxn modelId="{048F0D4F-4963-49E3-B693-BCB353092C77}" type="presOf" srcId="{17BC5496-E23F-4887-B7F4-08E1A88B090B}" destId="{D24DBE7C-E775-4D75-B363-11A5AAEABD64}" srcOrd="0" destOrd="0" presId="urn:microsoft.com/office/officeart/2005/8/layout/process5"/>
    <dgm:cxn modelId="{1DB19A50-180C-4802-A0F4-FC1F4DADF1D0}" type="presOf" srcId="{DFE7F47A-2661-4C02-ABA6-0729DE48DF09}" destId="{CFFCBEBA-4E47-45C5-93CE-DCAB879DDAEB}" srcOrd="0" destOrd="0" presId="urn:microsoft.com/office/officeart/2005/8/layout/process5"/>
    <dgm:cxn modelId="{C2A59F51-468C-4267-B4FD-308CAE80FE99}" srcId="{10837E45-CE0C-4AF6-B0AB-8A9BA599909A}" destId="{ED670C81-F8CD-4900-B977-7CFB3F8CC36A}" srcOrd="9" destOrd="0" parTransId="{B5840004-1566-49FE-B5C3-F798BC348231}" sibTransId="{2FDAFCC3-8CC4-490E-B58D-A83240610F36}"/>
    <dgm:cxn modelId="{5DCD2955-9CFE-47C7-AF05-89783A8B877D}" srcId="{10837E45-CE0C-4AF6-B0AB-8A9BA599909A}" destId="{2AF6AACC-7976-443F-BF63-E289E37A8BE3}" srcOrd="7" destOrd="0" parTransId="{5C48098A-251A-447B-8EDB-F7F92C1E206E}" sibTransId="{4BE593F2-54C4-45DD-B672-C6965A31B58B}"/>
    <dgm:cxn modelId="{8C9C5E77-E634-41AC-A21A-04738F3B4275}" type="presOf" srcId="{6AC3E170-E94F-437E-8F93-593CF4C2985E}" destId="{29D0EE36-F422-484A-85A6-285107F92C26}" srcOrd="0" destOrd="0" presId="urn:microsoft.com/office/officeart/2005/8/layout/process5"/>
    <dgm:cxn modelId="{215E8F78-1454-4A69-856A-8ED3EB845B70}" srcId="{10837E45-CE0C-4AF6-B0AB-8A9BA599909A}" destId="{E6BCA3F0-0F05-46BF-BE80-C0544D1DA504}" srcOrd="8" destOrd="0" parTransId="{68F4EE87-CD53-4AFC-9E9B-A997F1DCCA1A}" sibTransId="{82920B5D-7F10-4229-957F-13641689B1AD}"/>
    <dgm:cxn modelId="{6B781979-6282-4185-A199-9B3854E6C63F}" type="presOf" srcId="{17BC5496-E23F-4887-B7F4-08E1A88B090B}" destId="{EAE1A7D9-C57F-46E7-85FD-55036699664A}" srcOrd="1" destOrd="0" presId="urn:microsoft.com/office/officeart/2005/8/layout/process5"/>
    <dgm:cxn modelId="{4F22FE84-C060-499B-8B2F-C5EDF302BDB8}" type="presOf" srcId="{2F1AC477-98F6-49FF-94CC-01AA5A0D0C8F}" destId="{E6321012-EB24-4963-82D0-930510E4F6A2}" srcOrd="0" destOrd="0" presId="urn:microsoft.com/office/officeart/2005/8/layout/process5"/>
    <dgm:cxn modelId="{4A92E789-B961-4CFD-91D3-2C808647AA1E}" type="presOf" srcId="{34441796-D264-41A6-BAA4-EDE813CED8B2}" destId="{654E8768-037C-49DE-A1DB-DE887DA31B0B}" srcOrd="0" destOrd="0" presId="urn:microsoft.com/office/officeart/2005/8/layout/process5"/>
    <dgm:cxn modelId="{0586E88B-4B29-448D-BEE3-3DCC1EB556EE}" type="presOf" srcId="{F3421664-0B09-46C7-9B69-B39CA10A80B9}" destId="{DFDBDAD3-1419-46EC-BCFA-9A850044C4CD}" srcOrd="0" destOrd="0" presId="urn:microsoft.com/office/officeart/2005/8/layout/process5"/>
    <dgm:cxn modelId="{2174A68E-C1B2-4685-B7FE-98019AD18C8F}" type="presOf" srcId="{E6BCA3F0-0F05-46BF-BE80-C0544D1DA504}" destId="{ACC39D55-B6BE-4C5F-8FD6-A3E8D5E07B59}" srcOrd="0" destOrd="0" presId="urn:microsoft.com/office/officeart/2005/8/layout/process5"/>
    <dgm:cxn modelId="{EC008893-14B8-4969-880C-BE44B10D64BF}" type="presOf" srcId="{37889E61-9CF6-4C8E-9584-24A5977EBD15}" destId="{ECAA4B5B-0698-4AFA-96E6-77AE1D26B1FE}" srcOrd="0" destOrd="0" presId="urn:microsoft.com/office/officeart/2005/8/layout/process5"/>
    <dgm:cxn modelId="{21C7A695-AB1D-4966-B74C-26ADDF11AD30}" type="presOf" srcId="{1FED0922-E747-4A42-86AC-31BBF42836D8}" destId="{05D3B237-1464-40E6-90D7-8935B2A1A65B}" srcOrd="0" destOrd="0" presId="urn:microsoft.com/office/officeart/2005/8/layout/process5"/>
    <dgm:cxn modelId="{A387D19B-5B36-4333-BB38-7CC93A831AEF}" type="presOf" srcId="{6AC3E170-E94F-437E-8F93-593CF4C2985E}" destId="{34A2F61E-EA93-4228-B403-07590EF1548F}" srcOrd="1" destOrd="0" presId="urn:microsoft.com/office/officeart/2005/8/layout/process5"/>
    <dgm:cxn modelId="{825D2FA7-6F28-4024-AF8B-5639CFD32610}" type="presOf" srcId="{99FAC690-C9DB-4668-B91A-E97A39A3C7AD}" destId="{0699F314-5F01-47C8-9A58-F4E688FC29F9}" srcOrd="1" destOrd="0" presId="urn:microsoft.com/office/officeart/2005/8/layout/process5"/>
    <dgm:cxn modelId="{8032CFAC-3D7F-41DC-B5CF-CCD508111CCC}" type="presOf" srcId="{4BE593F2-54C4-45DD-B672-C6965A31B58B}" destId="{67084216-040B-42FF-92E0-479353BD38C3}" srcOrd="1" destOrd="0" presId="urn:microsoft.com/office/officeart/2005/8/layout/process5"/>
    <dgm:cxn modelId="{716B7CB0-5A5A-4ABD-A893-2F5C8B36BDA2}" type="presOf" srcId="{9635A717-162A-4432-84FA-F50E069D11AC}" destId="{741E5167-9599-498D-9E8F-4F7AED7BE6C1}" srcOrd="0" destOrd="0" presId="urn:microsoft.com/office/officeart/2005/8/layout/process5"/>
    <dgm:cxn modelId="{DB6EE5B2-22C5-4E22-83E3-95D4C8BDF33A}" type="presOf" srcId="{2FEBF32E-156F-48D1-B9D8-13CC56792E78}" destId="{5FD5BCC1-9E24-402A-B9A4-83A57EEA6166}" srcOrd="0" destOrd="0" presId="urn:microsoft.com/office/officeart/2005/8/layout/process5"/>
    <dgm:cxn modelId="{EBF538B7-5E9F-44C5-A2A6-130478CF4E22}" type="presOf" srcId="{10837E45-CE0C-4AF6-B0AB-8A9BA599909A}" destId="{991CCAB3-0275-4BB2-B40C-5F2AED018D7A}" srcOrd="0" destOrd="0" presId="urn:microsoft.com/office/officeart/2005/8/layout/process5"/>
    <dgm:cxn modelId="{46CA2BB8-F0AC-4606-BDE6-FEF946BF2DF3}" type="presOf" srcId="{2AF6AACC-7976-443F-BF63-E289E37A8BE3}" destId="{D5F9F8B9-B98C-452D-AFAB-EAA03B0B6352}" srcOrd="0" destOrd="0" presId="urn:microsoft.com/office/officeart/2005/8/layout/process5"/>
    <dgm:cxn modelId="{BFA3F3B9-1014-44DA-B507-D69D40E0D4B7}" srcId="{10837E45-CE0C-4AF6-B0AB-8A9BA599909A}" destId="{DFE7F47A-2661-4C02-ABA6-0729DE48DF09}" srcOrd="1" destOrd="0" parTransId="{74EB5B6E-638D-4F99-BDF7-3CD0147B0C4B}" sibTransId="{2F1AC477-98F6-49FF-94CC-01AA5A0D0C8F}"/>
    <dgm:cxn modelId="{65112FCB-382C-4225-A9D5-40920623EC4B}" type="presOf" srcId="{45A3EB4B-A1B4-4C6F-988D-74884EE91184}" destId="{532AC6A3-9D32-422A-8B50-C8B5D1ED0FFD}" srcOrd="0" destOrd="0" presId="urn:microsoft.com/office/officeart/2005/8/layout/process5"/>
    <dgm:cxn modelId="{FC04D1DD-8494-477F-8D06-20A601244BD2}" type="presOf" srcId="{6AD5B2D7-47EC-44D4-87BF-33560906A97C}" destId="{FA9C61A7-D71C-4E26-BB75-02F93EF1DA91}" srcOrd="0" destOrd="0" presId="urn:microsoft.com/office/officeart/2005/8/layout/process5"/>
    <dgm:cxn modelId="{31DFA6DE-4EB2-4532-B61A-2C08CDFF3785}" type="presOf" srcId="{54699652-4E6C-4265-B86F-8322C50ACD25}" destId="{AFD2A3DA-9219-481C-ADBF-4CD703894DB3}" srcOrd="0" destOrd="0" presId="urn:microsoft.com/office/officeart/2005/8/layout/process5"/>
    <dgm:cxn modelId="{58578AEB-C993-418B-BC78-96117C142244}" srcId="{10837E45-CE0C-4AF6-B0AB-8A9BA599909A}" destId="{FBEB8654-8C81-4799-994F-6DE9D2134DDA}" srcOrd="2" destOrd="0" parTransId="{FA53FD02-EA13-4A4A-AEA4-5A61FEAEB602}" sibTransId="{6AC3E170-E94F-437E-8F93-593CF4C2985E}"/>
    <dgm:cxn modelId="{95D6F6EC-EE58-4FC1-97E9-DEEBB1DF4B4E}" type="presOf" srcId="{82920B5D-7F10-4229-957F-13641689B1AD}" destId="{B6E4B580-6648-4508-913E-48247E654693}" srcOrd="0" destOrd="0" presId="urn:microsoft.com/office/officeart/2005/8/layout/process5"/>
    <dgm:cxn modelId="{3510B7F4-3462-4577-8655-47447313E43A}" type="presOf" srcId="{ED670C81-F8CD-4900-B977-7CFB3F8CC36A}" destId="{FED7D4CF-8D6F-4C60-AD50-09394EDB1804}" srcOrd="0" destOrd="0" presId="urn:microsoft.com/office/officeart/2005/8/layout/process5"/>
    <dgm:cxn modelId="{8D9B5FF7-1AAA-4A52-AF33-7F7EAE957AA5}" type="presOf" srcId="{3349DCE8-F2E5-4927-AA13-51308E5CFBDD}" destId="{9EAE9A4A-6072-48C2-B70E-9837032E9AC6}" srcOrd="0" destOrd="0" presId="urn:microsoft.com/office/officeart/2005/8/layout/process5"/>
    <dgm:cxn modelId="{D09D5BFA-8647-4524-97D8-6BF7512CB2AA}" srcId="{10837E45-CE0C-4AF6-B0AB-8A9BA599909A}" destId="{9635A717-162A-4432-84FA-F50E069D11AC}" srcOrd="10" destOrd="0" parTransId="{EF5383CD-2619-466F-8A7C-E1CA8B9549A3}" sibTransId="{54699652-4E6C-4265-B86F-8322C50ACD25}"/>
    <dgm:cxn modelId="{7CB386FF-64EB-4968-996B-DFC0D00FB741}" srcId="{10837E45-CE0C-4AF6-B0AB-8A9BA599909A}" destId="{37889E61-9CF6-4C8E-9584-24A5977EBD15}" srcOrd="5" destOrd="0" parTransId="{2C966710-37D9-48F1-AC20-05650AB51E4C}" sibTransId="{F3421664-0B09-46C7-9B69-B39CA10A80B9}"/>
    <dgm:cxn modelId="{E9F21892-ABF8-4E91-80BC-7C744B1EE98B}" type="presParOf" srcId="{991CCAB3-0275-4BB2-B40C-5F2AED018D7A}" destId="{654E8768-037C-49DE-A1DB-DE887DA31B0B}" srcOrd="0" destOrd="0" presId="urn:microsoft.com/office/officeart/2005/8/layout/process5"/>
    <dgm:cxn modelId="{29D80092-8453-426D-951F-E1A108F0D857}" type="presParOf" srcId="{991CCAB3-0275-4BB2-B40C-5F2AED018D7A}" destId="{5FD5BCC1-9E24-402A-B9A4-83A57EEA6166}" srcOrd="1" destOrd="0" presId="urn:microsoft.com/office/officeart/2005/8/layout/process5"/>
    <dgm:cxn modelId="{4D14A5B1-2457-49CB-93E9-DA917773C961}" type="presParOf" srcId="{5FD5BCC1-9E24-402A-B9A4-83A57EEA6166}" destId="{714A1E25-F9D5-4B0E-8634-F921E253E90D}" srcOrd="0" destOrd="0" presId="urn:microsoft.com/office/officeart/2005/8/layout/process5"/>
    <dgm:cxn modelId="{1C3CE309-B99E-473B-9D3A-4DE73C42825D}" type="presParOf" srcId="{991CCAB3-0275-4BB2-B40C-5F2AED018D7A}" destId="{CFFCBEBA-4E47-45C5-93CE-DCAB879DDAEB}" srcOrd="2" destOrd="0" presId="urn:microsoft.com/office/officeart/2005/8/layout/process5"/>
    <dgm:cxn modelId="{75EF833D-322E-4518-852B-14ED4945602A}" type="presParOf" srcId="{991CCAB3-0275-4BB2-B40C-5F2AED018D7A}" destId="{E6321012-EB24-4963-82D0-930510E4F6A2}" srcOrd="3" destOrd="0" presId="urn:microsoft.com/office/officeart/2005/8/layout/process5"/>
    <dgm:cxn modelId="{BB6C1B69-9643-4B2D-97CD-A1209B5CD744}" type="presParOf" srcId="{E6321012-EB24-4963-82D0-930510E4F6A2}" destId="{CFE6D574-6E5B-4E8C-92B7-D598193C9A7C}" srcOrd="0" destOrd="0" presId="urn:microsoft.com/office/officeart/2005/8/layout/process5"/>
    <dgm:cxn modelId="{D8495F9C-7301-4DFD-B2BC-12A96B6385D8}" type="presParOf" srcId="{991CCAB3-0275-4BB2-B40C-5F2AED018D7A}" destId="{215A2429-C01A-4AB5-B742-303D0E1532B6}" srcOrd="4" destOrd="0" presId="urn:microsoft.com/office/officeart/2005/8/layout/process5"/>
    <dgm:cxn modelId="{AD77A436-BC7A-466D-816E-65EA89C19625}" type="presParOf" srcId="{991CCAB3-0275-4BB2-B40C-5F2AED018D7A}" destId="{29D0EE36-F422-484A-85A6-285107F92C26}" srcOrd="5" destOrd="0" presId="urn:microsoft.com/office/officeart/2005/8/layout/process5"/>
    <dgm:cxn modelId="{28FB7098-6C2E-4D3C-9C2E-4CF3E5AA4E60}" type="presParOf" srcId="{29D0EE36-F422-484A-85A6-285107F92C26}" destId="{34A2F61E-EA93-4228-B403-07590EF1548F}" srcOrd="0" destOrd="0" presId="urn:microsoft.com/office/officeart/2005/8/layout/process5"/>
    <dgm:cxn modelId="{BB203243-FB3B-4601-B88B-BDA75609CEAA}" type="presParOf" srcId="{991CCAB3-0275-4BB2-B40C-5F2AED018D7A}" destId="{532AC6A3-9D32-422A-8B50-C8B5D1ED0FFD}" srcOrd="6" destOrd="0" presId="urn:microsoft.com/office/officeart/2005/8/layout/process5"/>
    <dgm:cxn modelId="{0B477A14-79CD-4401-A4AB-81F6925E5672}" type="presParOf" srcId="{991CCAB3-0275-4BB2-B40C-5F2AED018D7A}" destId="{5B2F4D73-29F1-4F2A-A88F-74479DE8360A}" srcOrd="7" destOrd="0" presId="urn:microsoft.com/office/officeart/2005/8/layout/process5"/>
    <dgm:cxn modelId="{C320D0BD-DCBE-44FB-BBF0-C5031C711B7B}" type="presParOf" srcId="{5B2F4D73-29F1-4F2A-A88F-74479DE8360A}" destId="{0699F314-5F01-47C8-9A58-F4E688FC29F9}" srcOrd="0" destOrd="0" presId="urn:microsoft.com/office/officeart/2005/8/layout/process5"/>
    <dgm:cxn modelId="{D3F7B897-CD53-4029-AA1E-075426BADAA4}" type="presParOf" srcId="{991CCAB3-0275-4BB2-B40C-5F2AED018D7A}" destId="{FA9C61A7-D71C-4E26-BB75-02F93EF1DA91}" srcOrd="8" destOrd="0" presId="urn:microsoft.com/office/officeart/2005/8/layout/process5"/>
    <dgm:cxn modelId="{BBE85C4B-E6D3-4E22-9458-8D3CE3A4FFF2}" type="presParOf" srcId="{991CCAB3-0275-4BB2-B40C-5F2AED018D7A}" destId="{D24DBE7C-E775-4D75-B363-11A5AAEABD64}" srcOrd="9" destOrd="0" presId="urn:microsoft.com/office/officeart/2005/8/layout/process5"/>
    <dgm:cxn modelId="{046202B6-2146-465F-8D4C-69BFD1084B90}" type="presParOf" srcId="{D24DBE7C-E775-4D75-B363-11A5AAEABD64}" destId="{EAE1A7D9-C57F-46E7-85FD-55036699664A}" srcOrd="0" destOrd="0" presId="urn:microsoft.com/office/officeart/2005/8/layout/process5"/>
    <dgm:cxn modelId="{20970DCC-D5AA-4E54-A84A-EFB3B8CE7369}" type="presParOf" srcId="{991CCAB3-0275-4BB2-B40C-5F2AED018D7A}" destId="{ECAA4B5B-0698-4AFA-96E6-77AE1D26B1FE}" srcOrd="10" destOrd="0" presId="urn:microsoft.com/office/officeart/2005/8/layout/process5"/>
    <dgm:cxn modelId="{5C86BCC4-3B5C-44FE-AC75-95ADCC1FD981}" type="presParOf" srcId="{991CCAB3-0275-4BB2-B40C-5F2AED018D7A}" destId="{DFDBDAD3-1419-46EC-BCFA-9A850044C4CD}" srcOrd="11" destOrd="0" presId="urn:microsoft.com/office/officeart/2005/8/layout/process5"/>
    <dgm:cxn modelId="{E12125C6-3563-4373-82BE-B05C9C743A01}" type="presParOf" srcId="{DFDBDAD3-1419-46EC-BCFA-9A850044C4CD}" destId="{0CDA5D5A-7C39-4EDE-B0AD-09ECB57E154A}" srcOrd="0" destOrd="0" presId="urn:microsoft.com/office/officeart/2005/8/layout/process5"/>
    <dgm:cxn modelId="{40C81719-C656-4C70-B613-6C3D47FAFCE0}" type="presParOf" srcId="{991CCAB3-0275-4BB2-B40C-5F2AED018D7A}" destId="{05D3B237-1464-40E6-90D7-8935B2A1A65B}" srcOrd="12" destOrd="0" presId="urn:microsoft.com/office/officeart/2005/8/layout/process5"/>
    <dgm:cxn modelId="{0EB30A2F-5317-41CC-B461-4093B65B6F99}" type="presParOf" srcId="{991CCAB3-0275-4BB2-B40C-5F2AED018D7A}" destId="{6E4F5563-286F-4CC2-B844-19D5160794B6}" srcOrd="13" destOrd="0" presId="urn:microsoft.com/office/officeart/2005/8/layout/process5"/>
    <dgm:cxn modelId="{8F8D6389-6BDE-4763-B517-62FE45552E7D}" type="presParOf" srcId="{6E4F5563-286F-4CC2-B844-19D5160794B6}" destId="{F280F5B7-F085-4852-988B-BDD7AADB5331}" srcOrd="0" destOrd="0" presId="urn:microsoft.com/office/officeart/2005/8/layout/process5"/>
    <dgm:cxn modelId="{ADE9992A-0AAA-4B5F-AC09-18BC7704D7E9}" type="presParOf" srcId="{991CCAB3-0275-4BB2-B40C-5F2AED018D7A}" destId="{D5F9F8B9-B98C-452D-AFAB-EAA03B0B6352}" srcOrd="14" destOrd="0" presId="urn:microsoft.com/office/officeart/2005/8/layout/process5"/>
    <dgm:cxn modelId="{18E91D1A-E045-4B1B-A31E-56B69D5D5453}" type="presParOf" srcId="{991CCAB3-0275-4BB2-B40C-5F2AED018D7A}" destId="{3E308776-9A91-45D1-825F-90292745A233}" srcOrd="15" destOrd="0" presId="urn:microsoft.com/office/officeart/2005/8/layout/process5"/>
    <dgm:cxn modelId="{B277590A-AB07-4241-B15C-185073D9610D}" type="presParOf" srcId="{3E308776-9A91-45D1-825F-90292745A233}" destId="{67084216-040B-42FF-92E0-479353BD38C3}" srcOrd="0" destOrd="0" presId="urn:microsoft.com/office/officeart/2005/8/layout/process5"/>
    <dgm:cxn modelId="{2962068A-9FD8-4E31-9C91-FF15BEA288DD}" type="presParOf" srcId="{991CCAB3-0275-4BB2-B40C-5F2AED018D7A}" destId="{ACC39D55-B6BE-4C5F-8FD6-A3E8D5E07B59}" srcOrd="16" destOrd="0" presId="urn:microsoft.com/office/officeart/2005/8/layout/process5"/>
    <dgm:cxn modelId="{3AEFB321-5DB8-44E1-8FD5-83468F3B12FA}" type="presParOf" srcId="{991CCAB3-0275-4BB2-B40C-5F2AED018D7A}" destId="{B6E4B580-6648-4508-913E-48247E654693}" srcOrd="17" destOrd="0" presId="urn:microsoft.com/office/officeart/2005/8/layout/process5"/>
    <dgm:cxn modelId="{3CE0A82B-D338-4B91-87A6-721961FE2860}" type="presParOf" srcId="{B6E4B580-6648-4508-913E-48247E654693}" destId="{2998E088-7BFD-4AB6-8AC0-B592FB9E3E36}" srcOrd="0" destOrd="0" presId="urn:microsoft.com/office/officeart/2005/8/layout/process5"/>
    <dgm:cxn modelId="{CBAF60FF-1424-49D1-A418-481715EB8ED8}" type="presParOf" srcId="{991CCAB3-0275-4BB2-B40C-5F2AED018D7A}" destId="{FED7D4CF-8D6F-4C60-AD50-09394EDB1804}" srcOrd="18" destOrd="0" presId="urn:microsoft.com/office/officeart/2005/8/layout/process5"/>
    <dgm:cxn modelId="{86AEE622-2612-48D8-BC11-9A4C5572018C}" type="presParOf" srcId="{991CCAB3-0275-4BB2-B40C-5F2AED018D7A}" destId="{014CB7E0-7DED-4E65-85C7-B662D8910863}" srcOrd="19" destOrd="0" presId="urn:microsoft.com/office/officeart/2005/8/layout/process5"/>
    <dgm:cxn modelId="{C39E9FC4-D7D9-40F1-BD12-E20EC4831865}" type="presParOf" srcId="{014CB7E0-7DED-4E65-85C7-B662D8910863}" destId="{8068B149-DBCC-4BF4-9263-5EEF45987D35}" srcOrd="0" destOrd="0" presId="urn:microsoft.com/office/officeart/2005/8/layout/process5"/>
    <dgm:cxn modelId="{E4E4F843-2785-4A5D-964E-D39A4D810B92}" type="presParOf" srcId="{991CCAB3-0275-4BB2-B40C-5F2AED018D7A}" destId="{741E5167-9599-498D-9E8F-4F7AED7BE6C1}" srcOrd="20" destOrd="0" presId="urn:microsoft.com/office/officeart/2005/8/layout/process5"/>
    <dgm:cxn modelId="{9BEDD150-1891-4923-8642-DE0C9CEE4EA4}" type="presParOf" srcId="{991CCAB3-0275-4BB2-B40C-5F2AED018D7A}" destId="{AFD2A3DA-9219-481C-ADBF-4CD703894DB3}" srcOrd="21" destOrd="0" presId="urn:microsoft.com/office/officeart/2005/8/layout/process5"/>
    <dgm:cxn modelId="{4B0AF6AC-BCB3-47FB-A624-AAC944794A84}" type="presParOf" srcId="{AFD2A3DA-9219-481C-ADBF-4CD703894DB3}" destId="{5CA4A117-A1FF-46AA-865A-227DF4444ED5}" srcOrd="0" destOrd="0" presId="urn:microsoft.com/office/officeart/2005/8/layout/process5"/>
    <dgm:cxn modelId="{3AED55DD-F54E-4F7B-9910-E2D6B11FFA52}" type="presParOf" srcId="{991CCAB3-0275-4BB2-B40C-5F2AED018D7A}" destId="{9EAE9A4A-6072-48C2-B70E-9837032E9AC6}" srcOrd="22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0837E45-CE0C-4AF6-B0AB-8A9BA599909A}" type="doc">
      <dgm:prSet loTypeId="urn:microsoft.com/office/officeart/2005/8/layout/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4441796-D264-41A6-BAA4-EDE813CED8B2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n-US" dirty="0"/>
            <a:t>Causal Inference with Experiments</a:t>
          </a:r>
        </a:p>
      </dgm:t>
    </dgm:pt>
    <dgm:pt modelId="{7A2CCC79-9B20-4C30-8ED1-46AEB489D05C}" type="parTrans" cxnId="{BC81BF3F-3408-4487-9DC5-E8C2EA8D9EEA}">
      <dgm:prSet/>
      <dgm:spPr/>
      <dgm:t>
        <a:bodyPr/>
        <a:lstStyle/>
        <a:p>
          <a:endParaRPr lang="en-US"/>
        </a:p>
      </dgm:t>
    </dgm:pt>
    <dgm:pt modelId="{2FEBF32E-156F-48D1-B9D8-13CC56792E78}" type="sibTrans" cxnId="{BC81BF3F-3408-4487-9DC5-E8C2EA8D9EEA}">
      <dgm:prSet/>
      <dgm:spPr/>
      <dgm:t>
        <a:bodyPr/>
        <a:lstStyle/>
        <a:p>
          <a:endParaRPr lang="en-US"/>
        </a:p>
      </dgm:t>
    </dgm:pt>
    <dgm:pt modelId="{DFE7F47A-2661-4C02-ABA6-0729DE48DF09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n-US" dirty="0"/>
            <a:t>Prediction with Linear Models</a:t>
          </a:r>
        </a:p>
      </dgm:t>
    </dgm:pt>
    <dgm:pt modelId="{74EB5B6E-638D-4F99-BDF7-3CD0147B0C4B}" type="parTrans" cxnId="{BFA3F3B9-1014-44DA-B507-D69D40E0D4B7}">
      <dgm:prSet/>
      <dgm:spPr/>
      <dgm:t>
        <a:bodyPr/>
        <a:lstStyle/>
        <a:p>
          <a:endParaRPr lang="en-US"/>
        </a:p>
      </dgm:t>
    </dgm:pt>
    <dgm:pt modelId="{2F1AC477-98F6-49FF-94CC-01AA5A0D0C8F}" type="sibTrans" cxnId="{BFA3F3B9-1014-44DA-B507-D69D40E0D4B7}">
      <dgm:prSet/>
      <dgm:spPr/>
      <dgm:t>
        <a:bodyPr/>
        <a:lstStyle/>
        <a:p>
          <a:endParaRPr lang="en-US"/>
        </a:p>
      </dgm:t>
    </dgm:pt>
    <dgm:pt modelId="{FBEB8654-8C81-4799-994F-6DE9D2134DDA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n-US" dirty="0"/>
            <a:t>Prediction with High-Dim Linear Models</a:t>
          </a:r>
        </a:p>
      </dgm:t>
    </dgm:pt>
    <dgm:pt modelId="{FA53FD02-EA13-4A4A-AEA4-5A61FEAEB602}" type="parTrans" cxnId="{58578AEB-C993-418B-BC78-96117C142244}">
      <dgm:prSet/>
      <dgm:spPr/>
      <dgm:t>
        <a:bodyPr/>
        <a:lstStyle/>
        <a:p>
          <a:endParaRPr lang="en-US"/>
        </a:p>
      </dgm:t>
    </dgm:pt>
    <dgm:pt modelId="{6AC3E170-E94F-437E-8F93-593CF4C2985E}" type="sibTrans" cxnId="{58578AEB-C993-418B-BC78-96117C142244}">
      <dgm:prSet/>
      <dgm:spPr/>
      <dgm:t>
        <a:bodyPr/>
        <a:lstStyle/>
        <a:p>
          <a:endParaRPr lang="en-US"/>
        </a:p>
      </dgm:t>
    </dgm:pt>
    <dgm:pt modelId="{45A3EB4B-A1B4-4C6F-988D-74884EE91184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n-US" dirty="0"/>
            <a:t>Inference on Causal and Predictive Effects with High-Dim Linear Models</a:t>
          </a:r>
        </a:p>
      </dgm:t>
    </dgm:pt>
    <dgm:pt modelId="{30CC1AD6-FE51-44FA-BF38-C5E650DFD65C}" type="parTrans" cxnId="{1A7AB226-2DBD-4273-A292-6F7F224EF5D7}">
      <dgm:prSet/>
      <dgm:spPr/>
      <dgm:t>
        <a:bodyPr/>
        <a:lstStyle/>
        <a:p>
          <a:endParaRPr lang="en-US"/>
        </a:p>
      </dgm:t>
    </dgm:pt>
    <dgm:pt modelId="{99FAC690-C9DB-4668-B91A-E97A39A3C7AD}" type="sibTrans" cxnId="{1A7AB226-2DBD-4273-A292-6F7F224EF5D7}">
      <dgm:prSet/>
      <dgm:spPr/>
      <dgm:t>
        <a:bodyPr/>
        <a:lstStyle/>
        <a:p>
          <a:endParaRPr lang="en-US"/>
        </a:p>
      </dgm:t>
    </dgm:pt>
    <dgm:pt modelId="{6AD5B2D7-47EC-44D4-87BF-33560906A97C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n-US" dirty="0"/>
            <a:t>Potential Outcomes and Conditional </a:t>
          </a:r>
          <a:r>
            <a:rPr lang="en-US" dirty="0" err="1"/>
            <a:t>Ignorability</a:t>
          </a:r>
          <a:endParaRPr lang="en-US" dirty="0"/>
        </a:p>
      </dgm:t>
    </dgm:pt>
    <dgm:pt modelId="{2A8450D8-F68C-408F-8A21-F196285A6794}" type="parTrans" cxnId="{1DA3D81F-9FA9-4E79-9F55-B4E94905B14F}">
      <dgm:prSet/>
      <dgm:spPr/>
      <dgm:t>
        <a:bodyPr/>
        <a:lstStyle/>
        <a:p>
          <a:endParaRPr lang="en-US"/>
        </a:p>
      </dgm:t>
    </dgm:pt>
    <dgm:pt modelId="{17BC5496-E23F-4887-B7F4-08E1A88B090B}" type="sibTrans" cxnId="{1DA3D81F-9FA9-4E79-9F55-B4E94905B14F}">
      <dgm:prSet/>
      <dgm:spPr/>
      <dgm:t>
        <a:bodyPr/>
        <a:lstStyle/>
        <a:p>
          <a:endParaRPr lang="en-US"/>
        </a:p>
      </dgm:t>
    </dgm:pt>
    <dgm:pt modelId="{37889E61-9CF6-4C8E-9584-24A5977EBD15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n-US" dirty="0"/>
            <a:t>Structural Equation Models and Conditional Exogeneity</a:t>
          </a:r>
        </a:p>
      </dgm:t>
    </dgm:pt>
    <dgm:pt modelId="{2C966710-37D9-48F1-AC20-05650AB51E4C}" type="parTrans" cxnId="{7CB386FF-64EB-4968-996B-DFC0D00FB741}">
      <dgm:prSet/>
      <dgm:spPr/>
      <dgm:t>
        <a:bodyPr/>
        <a:lstStyle/>
        <a:p>
          <a:endParaRPr lang="en-US"/>
        </a:p>
      </dgm:t>
    </dgm:pt>
    <dgm:pt modelId="{F3421664-0B09-46C7-9B69-B39CA10A80B9}" type="sibTrans" cxnId="{7CB386FF-64EB-4968-996B-DFC0D00FB741}">
      <dgm:prSet/>
      <dgm:spPr/>
      <dgm:t>
        <a:bodyPr/>
        <a:lstStyle/>
        <a:p>
          <a:endParaRPr lang="en-US"/>
        </a:p>
      </dgm:t>
    </dgm:pt>
    <dgm:pt modelId="{1FED0922-E747-4A42-86AC-31BBF42836D8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n-US" dirty="0"/>
            <a:t>Directed Acyclic Graphs</a:t>
          </a:r>
        </a:p>
      </dgm:t>
    </dgm:pt>
    <dgm:pt modelId="{B6A9D600-E4B7-49AF-88BC-1E4F6746786A}" type="parTrans" cxnId="{B0017124-E0D7-4CAE-B216-3A55B4F1B449}">
      <dgm:prSet/>
      <dgm:spPr/>
      <dgm:t>
        <a:bodyPr/>
        <a:lstStyle/>
        <a:p>
          <a:endParaRPr lang="en-US"/>
        </a:p>
      </dgm:t>
    </dgm:pt>
    <dgm:pt modelId="{6AAC3737-829D-45B2-8D9E-630472872042}" type="sibTrans" cxnId="{B0017124-E0D7-4CAE-B216-3A55B4F1B449}">
      <dgm:prSet/>
      <dgm:spPr/>
      <dgm:t>
        <a:bodyPr/>
        <a:lstStyle/>
        <a:p>
          <a:endParaRPr lang="en-US"/>
        </a:p>
      </dgm:t>
    </dgm:pt>
    <dgm:pt modelId="{2AF6AACC-7976-443F-BF63-E289E37A8BE3}">
      <dgm:prSet phldrT="[Text]"/>
      <dgm:spPr>
        <a:solidFill>
          <a:srgbClr val="00B050"/>
        </a:solidFill>
      </dgm:spPr>
      <dgm:t>
        <a:bodyPr/>
        <a:lstStyle/>
        <a:p>
          <a:r>
            <a:rPr lang="en-US" dirty="0"/>
            <a:t>Prediction with Non-Linear Models</a:t>
          </a:r>
        </a:p>
      </dgm:t>
    </dgm:pt>
    <dgm:pt modelId="{5C48098A-251A-447B-8EDB-F7F92C1E206E}" type="parTrans" cxnId="{5DCD2955-9CFE-47C7-AF05-89783A8B877D}">
      <dgm:prSet/>
      <dgm:spPr/>
      <dgm:t>
        <a:bodyPr/>
        <a:lstStyle/>
        <a:p>
          <a:endParaRPr lang="en-US"/>
        </a:p>
      </dgm:t>
    </dgm:pt>
    <dgm:pt modelId="{4BE593F2-54C4-45DD-B672-C6965A31B58B}" type="sibTrans" cxnId="{5DCD2955-9CFE-47C7-AF05-89783A8B877D}">
      <dgm:prSet/>
      <dgm:spPr/>
      <dgm:t>
        <a:bodyPr/>
        <a:lstStyle/>
        <a:p>
          <a:endParaRPr lang="en-US"/>
        </a:p>
      </dgm:t>
    </dgm:pt>
    <dgm:pt modelId="{E6BCA3F0-0F05-46BF-BE80-C0544D1DA504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n-US" dirty="0"/>
            <a:t>Inference on Causal Effects with Non-Linear Models</a:t>
          </a:r>
        </a:p>
      </dgm:t>
    </dgm:pt>
    <dgm:pt modelId="{68F4EE87-CD53-4AFC-9E9B-A997F1DCCA1A}" type="parTrans" cxnId="{215E8F78-1454-4A69-856A-8ED3EB845B70}">
      <dgm:prSet/>
      <dgm:spPr/>
      <dgm:t>
        <a:bodyPr/>
        <a:lstStyle/>
        <a:p>
          <a:endParaRPr lang="en-US"/>
        </a:p>
      </dgm:t>
    </dgm:pt>
    <dgm:pt modelId="{82920B5D-7F10-4229-957F-13641689B1AD}" type="sibTrans" cxnId="{215E8F78-1454-4A69-856A-8ED3EB845B70}">
      <dgm:prSet/>
      <dgm:spPr/>
      <dgm:t>
        <a:bodyPr/>
        <a:lstStyle/>
        <a:p>
          <a:endParaRPr lang="en-US"/>
        </a:p>
      </dgm:t>
    </dgm:pt>
    <dgm:pt modelId="{ED670C81-F8CD-4900-B977-7CFB3F8CC36A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n-US" dirty="0"/>
            <a:t>Un-observed Confounding and Instruments</a:t>
          </a:r>
        </a:p>
      </dgm:t>
    </dgm:pt>
    <dgm:pt modelId="{B5840004-1566-49FE-B5C3-F798BC348231}" type="parTrans" cxnId="{C2A59F51-468C-4267-B4FD-308CAE80FE99}">
      <dgm:prSet/>
      <dgm:spPr/>
      <dgm:t>
        <a:bodyPr/>
        <a:lstStyle/>
        <a:p>
          <a:endParaRPr lang="en-US"/>
        </a:p>
      </dgm:t>
    </dgm:pt>
    <dgm:pt modelId="{2FDAFCC3-8CC4-490E-B58D-A83240610F36}" type="sibTrans" cxnId="{C2A59F51-468C-4267-B4FD-308CAE80FE99}">
      <dgm:prSet/>
      <dgm:spPr/>
      <dgm:t>
        <a:bodyPr/>
        <a:lstStyle/>
        <a:p>
          <a:endParaRPr lang="en-US"/>
        </a:p>
      </dgm:t>
    </dgm:pt>
    <dgm:pt modelId="{9635A717-162A-4432-84FA-F50E069D11AC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n-US" dirty="0"/>
            <a:t>Identification of Causal Effects in Longitudinal Data</a:t>
          </a:r>
        </a:p>
      </dgm:t>
    </dgm:pt>
    <dgm:pt modelId="{EF5383CD-2619-466F-8A7C-E1CA8B9549A3}" type="parTrans" cxnId="{D09D5BFA-8647-4524-97D8-6BF7512CB2AA}">
      <dgm:prSet/>
      <dgm:spPr/>
      <dgm:t>
        <a:bodyPr/>
        <a:lstStyle/>
        <a:p>
          <a:endParaRPr lang="en-US"/>
        </a:p>
      </dgm:t>
    </dgm:pt>
    <dgm:pt modelId="{54699652-4E6C-4265-B86F-8322C50ACD25}" type="sibTrans" cxnId="{D09D5BFA-8647-4524-97D8-6BF7512CB2AA}">
      <dgm:prSet/>
      <dgm:spPr/>
      <dgm:t>
        <a:bodyPr/>
        <a:lstStyle/>
        <a:p>
          <a:endParaRPr lang="en-US"/>
        </a:p>
      </dgm:t>
    </dgm:pt>
    <dgm:pt modelId="{3349DCE8-F2E5-4927-AA13-51308E5CFBDD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n-US" dirty="0"/>
            <a:t>Estimation of Heterogeneous Causal Effects</a:t>
          </a:r>
        </a:p>
      </dgm:t>
    </dgm:pt>
    <dgm:pt modelId="{B5E4244C-CDC8-43D6-A4F6-C4782D40593D}" type="parTrans" cxnId="{8E55A045-2E51-4F94-A613-A9943D84C338}">
      <dgm:prSet/>
      <dgm:spPr/>
      <dgm:t>
        <a:bodyPr/>
        <a:lstStyle/>
        <a:p>
          <a:endParaRPr lang="en-US"/>
        </a:p>
      </dgm:t>
    </dgm:pt>
    <dgm:pt modelId="{788639C0-C4ED-4C43-90ED-0DE0D296E363}" type="sibTrans" cxnId="{8E55A045-2E51-4F94-A613-A9943D84C338}">
      <dgm:prSet/>
      <dgm:spPr/>
      <dgm:t>
        <a:bodyPr/>
        <a:lstStyle/>
        <a:p>
          <a:endParaRPr lang="en-US"/>
        </a:p>
      </dgm:t>
    </dgm:pt>
    <dgm:pt modelId="{991CCAB3-0275-4BB2-B40C-5F2AED018D7A}" type="pres">
      <dgm:prSet presAssocID="{10837E45-CE0C-4AF6-B0AB-8A9BA599909A}" presName="diagram" presStyleCnt="0">
        <dgm:presLayoutVars>
          <dgm:dir/>
          <dgm:resizeHandles val="exact"/>
        </dgm:presLayoutVars>
      </dgm:prSet>
      <dgm:spPr/>
    </dgm:pt>
    <dgm:pt modelId="{654E8768-037C-49DE-A1DB-DE887DA31B0B}" type="pres">
      <dgm:prSet presAssocID="{34441796-D264-41A6-BAA4-EDE813CED8B2}" presName="node" presStyleLbl="node1" presStyleIdx="0" presStyleCnt="12" custLinFactNeighborX="-229">
        <dgm:presLayoutVars>
          <dgm:bulletEnabled val="1"/>
        </dgm:presLayoutVars>
      </dgm:prSet>
      <dgm:spPr/>
    </dgm:pt>
    <dgm:pt modelId="{5FD5BCC1-9E24-402A-B9A4-83A57EEA6166}" type="pres">
      <dgm:prSet presAssocID="{2FEBF32E-156F-48D1-B9D8-13CC56792E78}" presName="sibTrans" presStyleLbl="sibTrans2D1" presStyleIdx="0" presStyleCnt="11"/>
      <dgm:spPr/>
    </dgm:pt>
    <dgm:pt modelId="{714A1E25-F9D5-4B0E-8634-F921E253E90D}" type="pres">
      <dgm:prSet presAssocID="{2FEBF32E-156F-48D1-B9D8-13CC56792E78}" presName="connectorText" presStyleLbl="sibTrans2D1" presStyleIdx="0" presStyleCnt="11"/>
      <dgm:spPr/>
    </dgm:pt>
    <dgm:pt modelId="{CFFCBEBA-4E47-45C5-93CE-DCAB879DDAEB}" type="pres">
      <dgm:prSet presAssocID="{DFE7F47A-2661-4C02-ABA6-0729DE48DF09}" presName="node" presStyleLbl="node1" presStyleIdx="1" presStyleCnt="12" custLinFactNeighborX="-229">
        <dgm:presLayoutVars>
          <dgm:bulletEnabled val="1"/>
        </dgm:presLayoutVars>
      </dgm:prSet>
      <dgm:spPr/>
    </dgm:pt>
    <dgm:pt modelId="{E6321012-EB24-4963-82D0-930510E4F6A2}" type="pres">
      <dgm:prSet presAssocID="{2F1AC477-98F6-49FF-94CC-01AA5A0D0C8F}" presName="sibTrans" presStyleLbl="sibTrans2D1" presStyleIdx="1" presStyleCnt="11"/>
      <dgm:spPr/>
    </dgm:pt>
    <dgm:pt modelId="{CFE6D574-6E5B-4E8C-92B7-D598193C9A7C}" type="pres">
      <dgm:prSet presAssocID="{2F1AC477-98F6-49FF-94CC-01AA5A0D0C8F}" presName="connectorText" presStyleLbl="sibTrans2D1" presStyleIdx="1" presStyleCnt="11"/>
      <dgm:spPr/>
    </dgm:pt>
    <dgm:pt modelId="{215A2429-C01A-4AB5-B742-303D0E1532B6}" type="pres">
      <dgm:prSet presAssocID="{FBEB8654-8C81-4799-994F-6DE9D2134DDA}" presName="node" presStyleLbl="node1" presStyleIdx="2" presStyleCnt="12" custLinFactNeighborX="-229">
        <dgm:presLayoutVars>
          <dgm:bulletEnabled val="1"/>
        </dgm:presLayoutVars>
      </dgm:prSet>
      <dgm:spPr/>
    </dgm:pt>
    <dgm:pt modelId="{29D0EE36-F422-484A-85A6-285107F92C26}" type="pres">
      <dgm:prSet presAssocID="{6AC3E170-E94F-437E-8F93-593CF4C2985E}" presName="sibTrans" presStyleLbl="sibTrans2D1" presStyleIdx="2" presStyleCnt="11"/>
      <dgm:spPr/>
    </dgm:pt>
    <dgm:pt modelId="{34A2F61E-EA93-4228-B403-07590EF1548F}" type="pres">
      <dgm:prSet presAssocID="{6AC3E170-E94F-437E-8F93-593CF4C2985E}" presName="connectorText" presStyleLbl="sibTrans2D1" presStyleIdx="2" presStyleCnt="11"/>
      <dgm:spPr/>
    </dgm:pt>
    <dgm:pt modelId="{532AC6A3-9D32-422A-8B50-C8B5D1ED0FFD}" type="pres">
      <dgm:prSet presAssocID="{45A3EB4B-A1B4-4C6F-988D-74884EE91184}" presName="node" presStyleLbl="node1" presStyleIdx="3" presStyleCnt="12" custLinFactNeighborX="-229">
        <dgm:presLayoutVars>
          <dgm:bulletEnabled val="1"/>
        </dgm:presLayoutVars>
      </dgm:prSet>
      <dgm:spPr/>
    </dgm:pt>
    <dgm:pt modelId="{5B2F4D73-29F1-4F2A-A88F-74479DE8360A}" type="pres">
      <dgm:prSet presAssocID="{99FAC690-C9DB-4668-B91A-E97A39A3C7AD}" presName="sibTrans" presStyleLbl="sibTrans2D1" presStyleIdx="3" presStyleCnt="11"/>
      <dgm:spPr/>
    </dgm:pt>
    <dgm:pt modelId="{0699F314-5F01-47C8-9A58-F4E688FC29F9}" type="pres">
      <dgm:prSet presAssocID="{99FAC690-C9DB-4668-B91A-E97A39A3C7AD}" presName="connectorText" presStyleLbl="sibTrans2D1" presStyleIdx="3" presStyleCnt="11"/>
      <dgm:spPr/>
    </dgm:pt>
    <dgm:pt modelId="{FA9C61A7-D71C-4E26-BB75-02F93EF1DA91}" type="pres">
      <dgm:prSet presAssocID="{6AD5B2D7-47EC-44D4-87BF-33560906A97C}" presName="node" presStyleLbl="node1" presStyleIdx="4" presStyleCnt="12" custLinFactNeighborX="-229">
        <dgm:presLayoutVars>
          <dgm:bulletEnabled val="1"/>
        </dgm:presLayoutVars>
      </dgm:prSet>
      <dgm:spPr/>
    </dgm:pt>
    <dgm:pt modelId="{D24DBE7C-E775-4D75-B363-11A5AAEABD64}" type="pres">
      <dgm:prSet presAssocID="{17BC5496-E23F-4887-B7F4-08E1A88B090B}" presName="sibTrans" presStyleLbl="sibTrans2D1" presStyleIdx="4" presStyleCnt="11"/>
      <dgm:spPr/>
    </dgm:pt>
    <dgm:pt modelId="{EAE1A7D9-C57F-46E7-85FD-55036699664A}" type="pres">
      <dgm:prSet presAssocID="{17BC5496-E23F-4887-B7F4-08E1A88B090B}" presName="connectorText" presStyleLbl="sibTrans2D1" presStyleIdx="4" presStyleCnt="11"/>
      <dgm:spPr/>
    </dgm:pt>
    <dgm:pt modelId="{ECAA4B5B-0698-4AFA-96E6-77AE1D26B1FE}" type="pres">
      <dgm:prSet presAssocID="{37889E61-9CF6-4C8E-9584-24A5977EBD15}" presName="node" presStyleLbl="node1" presStyleIdx="5" presStyleCnt="12" custLinFactNeighborX="-229">
        <dgm:presLayoutVars>
          <dgm:bulletEnabled val="1"/>
        </dgm:presLayoutVars>
      </dgm:prSet>
      <dgm:spPr/>
    </dgm:pt>
    <dgm:pt modelId="{DFDBDAD3-1419-46EC-BCFA-9A850044C4CD}" type="pres">
      <dgm:prSet presAssocID="{F3421664-0B09-46C7-9B69-B39CA10A80B9}" presName="sibTrans" presStyleLbl="sibTrans2D1" presStyleIdx="5" presStyleCnt="11"/>
      <dgm:spPr/>
    </dgm:pt>
    <dgm:pt modelId="{0CDA5D5A-7C39-4EDE-B0AD-09ECB57E154A}" type="pres">
      <dgm:prSet presAssocID="{F3421664-0B09-46C7-9B69-B39CA10A80B9}" presName="connectorText" presStyleLbl="sibTrans2D1" presStyleIdx="5" presStyleCnt="11"/>
      <dgm:spPr/>
    </dgm:pt>
    <dgm:pt modelId="{05D3B237-1464-40E6-90D7-8935B2A1A65B}" type="pres">
      <dgm:prSet presAssocID="{1FED0922-E747-4A42-86AC-31BBF42836D8}" presName="node" presStyleLbl="node1" presStyleIdx="6" presStyleCnt="12" custLinFactNeighborX="-229">
        <dgm:presLayoutVars>
          <dgm:bulletEnabled val="1"/>
        </dgm:presLayoutVars>
      </dgm:prSet>
      <dgm:spPr/>
    </dgm:pt>
    <dgm:pt modelId="{6E4F5563-286F-4CC2-B844-19D5160794B6}" type="pres">
      <dgm:prSet presAssocID="{6AAC3737-829D-45B2-8D9E-630472872042}" presName="sibTrans" presStyleLbl="sibTrans2D1" presStyleIdx="6" presStyleCnt="11"/>
      <dgm:spPr/>
    </dgm:pt>
    <dgm:pt modelId="{F280F5B7-F085-4852-988B-BDD7AADB5331}" type="pres">
      <dgm:prSet presAssocID="{6AAC3737-829D-45B2-8D9E-630472872042}" presName="connectorText" presStyleLbl="sibTrans2D1" presStyleIdx="6" presStyleCnt="11"/>
      <dgm:spPr/>
    </dgm:pt>
    <dgm:pt modelId="{D5F9F8B9-B98C-452D-AFAB-EAA03B0B6352}" type="pres">
      <dgm:prSet presAssocID="{2AF6AACC-7976-443F-BF63-E289E37A8BE3}" presName="node" presStyleLbl="node1" presStyleIdx="7" presStyleCnt="12">
        <dgm:presLayoutVars>
          <dgm:bulletEnabled val="1"/>
        </dgm:presLayoutVars>
      </dgm:prSet>
      <dgm:spPr/>
    </dgm:pt>
    <dgm:pt modelId="{3E308776-9A91-45D1-825F-90292745A233}" type="pres">
      <dgm:prSet presAssocID="{4BE593F2-54C4-45DD-B672-C6965A31B58B}" presName="sibTrans" presStyleLbl="sibTrans2D1" presStyleIdx="7" presStyleCnt="11"/>
      <dgm:spPr/>
    </dgm:pt>
    <dgm:pt modelId="{67084216-040B-42FF-92E0-479353BD38C3}" type="pres">
      <dgm:prSet presAssocID="{4BE593F2-54C4-45DD-B672-C6965A31B58B}" presName="connectorText" presStyleLbl="sibTrans2D1" presStyleIdx="7" presStyleCnt="11"/>
      <dgm:spPr/>
    </dgm:pt>
    <dgm:pt modelId="{ACC39D55-B6BE-4C5F-8FD6-A3E8D5E07B59}" type="pres">
      <dgm:prSet presAssocID="{E6BCA3F0-0F05-46BF-BE80-C0544D1DA504}" presName="node" presStyleLbl="node1" presStyleIdx="8" presStyleCnt="12">
        <dgm:presLayoutVars>
          <dgm:bulletEnabled val="1"/>
        </dgm:presLayoutVars>
      </dgm:prSet>
      <dgm:spPr/>
    </dgm:pt>
    <dgm:pt modelId="{B6E4B580-6648-4508-913E-48247E654693}" type="pres">
      <dgm:prSet presAssocID="{82920B5D-7F10-4229-957F-13641689B1AD}" presName="sibTrans" presStyleLbl="sibTrans2D1" presStyleIdx="8" presStyleCnt="11"/>
      <dgm:spPr/>
    </dgm:pt>
    <dgm:pt modelId="{2998E088-7BFD-4AB6-8AC0-B592FB9E3E36}" type="pres">
      <dgm:prSet presAssocID="{82920B5D-7F10-4229-957F-13641689B1AD}" presName="connectorText" presStyleLbl="sibTrans2D1" presStyleIdx="8" presStyleCnt="11"/>
      <dgm:spPr/>
    </dgm:pt>
    <dgm:pt modelId="{FED7D4CF-8D6F-4C60-AD50-09394EDB1804}" type="pres">
      <dgm:prSet presAssocID="{ED670C81-F8CD-4900-B977-7CFB3F8CC36A}" presName="node" presStyleLbl="node1" presStyleIdx="9" presStyleCnt="12" custLinFactNeighborX="-229">
        <dgm:presLayoutVars>
          <dgm:bulletEnabled val="1"/>
        </dgm:presLayoutVars>
      </dgm:prSet>
      <dgm:spPr/>
    </dgm:pt>
    <dgm:pt modelId="{014CB7E0-7DED-4E65-85C7-B662D8910863}" type="pres">
      <dgm:prSet presAssocID="{2FDAFCC3-8CC4-490E-B58D-A83240610F36}" presName="sibTrans" presStyleLbl="sibTrans2D1" presStyleIdx="9" presStyleCnt="11"/>
      <dgm:spPr/>
    </dgm:pt>
    <dgm:pt modelId="{8068B149-DBCC-4BF4-9263-5EEF45987D35}" type="pres">
      <dgm:prSet presAssocID="{2FDAFCC3-8CC4-490E-B58D-A83240610F36}" presName="connectorText" presStyleLbl="sibTrans2D1" presStyleIdx="9" presStyleCnt="11"/>
      <dgm:spPr/>
    </dgm:pt>
    <dgm:pt modelId="{741E5167-9599-498D-9E8F-4F7AED7BE6C1}" type="pres">
      <dgm:prSet presAssocID="{9635A717-162A-4432-84FA-F50E069D11AC}" presName="node" presStyleLbl="node1" presStyleIdx="10" presStyleCnt="12">
        <dgm:presLayoutVars>
          <dgm:bulletEnabled val="1"/>
        </dgm:presLayoutVars>
      </dgm:prSet>
      <dgm:spPr/>
    </dgm:pt>
    <dgm:pt modelId="{AFD2A3DA-9219-481C-ADBF-4CD703894DB3}" type="pres">
      <dgm:prSet presAssocID="{54699652-4E6C-4265-B86F-8322C50ACD25}" presName="sibTrans" presStyleLbl="sibTrans2D1" presStyleIdx="10" presStyleCnt="11"/>
      <dgm:spPr/>
    </dgm:pt>
    <dgm:pt modelId="{5CA4A117-A1FF-46AA-865A-227DF4444ED5}" type="pres">
      <dgm:prSet presAssocID="{54699652-4E6C-4265-B86F-8322C50ACD25}" presName="connectorText" presStyleLbl="sibTrans2D1" presStyleIdx="10" presStyleCnt="11"/>
      <dgm:spPr/>
    </dgm:pt>
    <dgm:pt modelId="{9EAE9A4A-6072-48C2-B70E-9837032E9AC6}" type="pres">
      <dgm:prSet presAssocID="{3349DCE8-F2E5-4927-AA13-51308E5CFBDD}" presName="node" presStyleLbl="node1" presStyleIdx="11" presStyleCnt="12">
        <dgm:presLayoutVars>
          <dgm:bulletEnabled val="1"/>
        </dgm:presLayoutVars>
      </dgm:prSet>
      <dgm:spPr/>
    </dgm:pt>
  </dgm:ptLst>
  <dgm:cxnLst>
    <dgm:cxn modelId="{545C8405-3DD0-4025-AFD0-B67DD089E13E}" type="presOf" srcId="{99FAC690-C9DB-4668-B91A-E97A39A3C7AD}" destId="{5B2F4D73-29F1-4F2A-A88F-74479DE8360A}" srcOrd="0" destOrd="0" presId="urn:microsoft.com/office/officeart/2005/8/layout/process5"/>
    <dgm:cxn modelId="{26BE560D-EEAD-4F21-B0D1-CB9F5A3B8AFF}" type="presOf" srcId="{FBEB8654-8C81-4799-994F-6DE9D2134DDA}" destId="{215A2429-C01A-4AB5-B742-303D0E1532B6}" srcOrd="0" destOrd="0" presId="urn:microsoft.com/office/officeart/2005/8/layout/process5"/>
    <dgm:cxn modelId="{C149B00E-19E3-4B4C-90FD-D3DAACD8FAC2}" type="presOf" srcId="{4BE593F2-54C4-45DD-B672-C6965A31B58B}" destId="{3E308776-9A91-45D1-825F-90292745A233}" srcOrd="0" destOrd="0" presId="urn:microsoft.com/office/officeart/2005/8/layout/process5"/>
    <dgm:cxn modelId="{B9EF471C-F727-415F-9163-5AA6468F1FD6}" type="presOf" srcId="{6AAC3737-829D-45B2-8D9E-630472872042}" destId="{6E4F5563-286F-4CC2-B844-19D5160794B6}" srcOrd="0" destOrd="0" presId="urn:microsoft.com/office/officeart/2005/8/layout/process5"/>
    <dgm:cxn modelId="{1DA3D81F-9FA9-4E79-9F55-B4E94905B14F}" srcId="{10837E45-CE0C-4AF6-B0AB-8A9BA599909A}" destId="{6AD5B2D7-47EC-44D4-87BF-33560906A97C}" srcOrd="4" destOrd="0" parTransId="{2A8450D8-F68C-408F-8A21-F196285A6794}" sibTransId="{17BC5496-E23F-4887-B7F4-08E1A88B090B}"/>
    <dgm:cxn modelId="{B0017124-E0D7-4CAE-B216-3A55B4F1B449}" srcId="{10837E45-CE0C-4AF6-B0AB-8A9BA599909A}" destId="{1FED0922-E747-4A42-86AC-31BBF42836D8}" srcOrd="6" destOrd="0" parTransId="{B6A9D600-E4B7-49AF-88BC-1E4F6746786A}" sibTransId="{6AAC3737-829D-45B2-8D9E-630472872042}"/>
    <dgm:cxn modelId="{1A7AB226-2DBD-4273-A292-6F7F224EF5D7}" srcId="{10837E45-CE0C-4AF6-B0AB-8A9BA599909A}" destId="{45A3EB4B-A1B4-4C6F-988D-74884EE91184}" srcOrd="3" destOrd="0" parTransId="{30CC1AD6-FE51-44FA-BF38-C5E650DFD65C}" sibTransId="{99FAC690-C9DB-4668-B91A-E97A39A3C7AD}"/>
    <dgm:cxn modelId="{4B042028-1F3B-4EA4-8462-7F7449DF832F}" type="presOf" srcId="{2FDAFCC3-8CC4-490E-B58D-A83240610F36}" destId="{014CB7E0-7DED-4E65-85C7-B662D8910863}" srcOrd="0" destOrd="0" presId="urn:microsoft.com/office/officeart/2005/8/layout/process5"/>
    <dgm:cxn modelId="{9F54103A-CDBC-4154-81FE-C76CA1989BB2}" type="presOf" srcId="{F3421664-0B09-46C7-9B69-B39CA10A80B9}" destId="{0CDA5D5A-7C39-4EDE-B0AD-09ECB57E154A}" srcOrd="1" destOrd="0" presId="urn:microsoft.com/office/officeart/2005/8/layout/process5"/>
    <dgm:cxn modelId="{1C30A83F-42FD-4BBB-A07B-2DBC5C2B6A4E}" type="presOf" srcId="{6AAC3737-829D-45B2-8D9E-630472872042}" destId="{F280F5B7-F085-4852-988B-BDD7AADB5331}" srcOrd="1" destOrd="0" presId="urn:microsoft.com/office/officeart/2005/8/layout/process5"/>
    <dgm:cxn modelId="{BC81BF3F-3408-4487-9DC5-E8C2EA8D9EEA}" srcId="{10837E45-CE0C-4AF6-B0AB-8A9BA599909A}" destId="{34441796-D264-41A6-BAA4-EDE813CED8B2}" srcOrd="0" destOrd="0" parTransId="{7A2CCC79-9B20-4C30-8ED1-46AEB489D05C}" sibTransId="{2FEBF32E-156F-48D1-B9D8-13CC56792E78}"/>
    <dgm:cxn modelId="{0C2BFE61-7BE1-4126-8540-5E473A2F7077}" type="presOf" srcId="{82920B5D-7F10-4229-957F-13641689B1AD}" destId="{2998E088-7BFD-4AB6-8AC0-B592FB9E3E36}" srcOrd="1" destOrd="0" presId="urn:microsoft.com/office/officeart/2005/8/layout/process5"/>
    <dgm:cxn modelId="{68657264-82CE-4480-AAD1-2E08036A560A}" type="presOf" srcId="{2F1AC477-98F6-49FF-94CC-01AA5A0D0C8F}" destId="{CFE6D574-6E5B-4E8C-92B7-D598193C9A7C}" srcOrd="1" destOrd="0" presId="urn:microsoft.com/office/officeart/2005/8/layout/process5"/>
    <dgm:cxn modelId="{8E55A045-2E51-4F94-A613-A9943D84C338}" srcId="{10837E45-CE0C-4AF6-B0AB-8A9BA599909A}" destId="{3349DCE8-F2E5-4927-AA13-51308E5CFBDD}" srcOrd="11" destOrd="0" parTransId="{B5E4244C-CDC8-43D6-A4F6-C4782D40593D}" sibTransId="{788639C0-C4ED-4C43-90ED-0DE0D296E363}"/>
    <dgm:cxn modelId="{F704D749-9EC7-4699-8DAA-C7D2ACA81696}" type="presOf" srcId="{2FEBF32E-156F-48D1-B9D8-13CC56792E78}" destId="{714A1E25-F9D5-4B0E-8634-F921E253E90D}" srcOrd="1" destOrd="0" presId="urn:microsoft.com/office/officeart/2005/8/layout/process5"/>
    <dgm:cxn modelId="{197FB04E-CF25-430B-92BA-3A07CA1D149A}" type="presOf" srcId="{2FDAFCC3-8CC4-490E-B58D-A83240610F36}" destId="{8068B149-DBCC-4BF4-9263-5EEF45987D35}" srcOrd="1" destOrd="0" presId="urn:microsoft.com/office/officeart/2005/8/layout/process5"/>
    <dgm:cxn modelId="{EDBCC96E-06B6-49F3-83AA-D8BBFB0E4CF4}" type="presOf" srcId="{54699652-4E6C-4265-B86F-8322C50ACD25}" destId="{5CA4A117-A1FF-46AA-865A-227DF4444ED5}" srcOrd="1" destOrd="0" presId="urn:microsoft.com/office/officeart/2005/8/layout/process5"/>
    <dgm:cxn modelId="{048F0D4F-4963-49E3-B693-BCB353092C77}" type="presOf" srcId="{17BC5496-E23F-4887-B7F4-08E1A88B090B}" destId="{D24DBE7C-E775-4D75-B363-11A5AAEABD64}" srcOrd="0" destOrd="0" presId="urn:microsoft.com/office/officeart/2005/8/layout/process5"/>
    <dgm:cxn modelId="{1DB19A50-180C-4802-A0F4-FC1F4DADF1D0}" type="presOf" srcId="{DFE7F47A-2661-4C02-ABA6-0729DE48DF09}" destId="{CFFCBEBA-4E47-45C5-93CE-DCAB879DDAEB}" srcOrd="0" destOrd="0" presId="urn:microsoft.com/office/officeart/2005/8/layout/process5"/>
    <dgm:cxn modelId="{C2A59F51-468C-4267-B4FD-308CAE80FE99}" srcId="{10837E45-CE0C-4AF6-B0AB-8A9BA599909A}" destId="{ED670C81-F8CD-4900-B977-7CFB3F8CC36A}" srcOrd="9" destOrd="0" parTransId="{B5840004-1566-49FE-B5C3-F798BC348231}" sibTransId="{2FDAFCC3-8CC4-490E-B58D-A83240610F36}"/>
    <dgm:cxn modelId="{5DCD2955-9CFE-47C7-AF05-89783A8B877D}" srcId="{10837E45-CE0C-4AF6-B0AB-8A9BA599909A}" destId="{2AF6AACC-7976-443F-BF63-E289E37A8BE3}" srcOrd="7" destOrd="0" parTransId="{5C48098A-251A-447B-8EDB-F7F92C1E206E}" sibTransId="{4BE593F2-54C4-45DD-B672-C6965A31B58B}"/>
    <dgm:cxn modelId="{8C9C5E77-E634-41AC-A21A-04738F3B4275}" type="presOf" srcId="{6AC3E170-E94F-437E-8F93-593CF4C2985E}" destId="{29D0EE36-F422-484A-85A6-285107F92C26}" srcOrd="0" destOrd="0" presId="urn:microsoft.com/office/officeart/2005/8/layout/process5"/>
    <dgm:cxn modelId="{215E8F78-1454-4A69-856A-8ED3EB845B70}" srcId="{10837E45-CE0C-4AF6-B0AB-8A9BA599909A}" destId="{E6BCA3F0-0F05-46BF-BE80-C0544D1DA504}" srcOrd="8" destOrd="0" parTransId="{68F4EE87-CD53-4AFC-9E9B-A997F1DCCA1A}" sibTransId="{82920B5D-7F10-4229-957F-13641689B1AD}"/>
    <dgm:cxn modelId="{6B781979-6282-4185-A199-9B3854E6C63F}" type="presOf" srcId="{17BC5496-E23F-4887-B7F4-08E1A88B090B}" destId="{EAE1A7D9-C57F-46E7-85FD-55036699664A}" srcOrd="1" destOrd="0" presId="urn:microsoft.com/office/officeart/2005/8/layout/process5"/>
    <dgm:cxn modelId="{4F22FE84-C060-499B-8B2F-C5EDF302BDB8}" type="presOf" srcId="{2F1AC477-98F6-49FF-94CC-01AA5A0D0C8F}" destId="{E6321012-EB24-4963-82D0-930510E4F6A2}" srcOrd="0" destOrd="0" presId="urn:microsoft.com/office/officeart/2005/8/layout/process5"/>
    <dgm:cxn modelId="{4A92E789-B961-4CFD-91D3-2C808647AA1E}" type="presOf" srcId="{34441796-D264-41A6-BAA4-EDE813CED8B2}" destId="{654E8768-037C-49DE-A1DB-DE887DA31B0B}" srcOrd="0" destOrd="0" presId="urn:microsoft.com/office/officeart/2005/8/layout/process5"/>
    <dgm:cxn modelId="{0586E88B-4B29-448D-BEE3-3DCC1EB556EE}" type="presOf" srcId="{F3421664-0B09-46C7-9B69-B39CA10A80B9}" destId="{DFDBDAD3-1419-46EC-BCFA-9A850044C4CD}" srcOrd="0" destOrd="0" presId="urn:microsoft.com/office/officeart/2005/8/layout/process5"/>
    <dgm:cxn modelId="{2174A68E-C1B2-4685-B7FE-98019AD18C8F}" type="presOf" srcId="{E6BCA3F0-0F05-46BF-BE80-C0544D1DA504}" destId="{ACC39D55-B6BE-4C5F-8FD6-A3E8D5E07B59}" srcOrd="0" destOrd="0" presId="urn:microsoft.com/office/officeart/2005/8/layout/process5"/>
    <dgm:cxn modelId="{EC008893-14B8-4969-880C-BE44B10D64BF}" type="presOf" srcId="{37889E61-9CF6-4C8E-9584-24A5977EBD15}" destId="{ECAA4B5B-0698-4AFA-96E6-77AE1D26B1FE}" srcOrd="0" destOrd="0" presId="urn:microsoft.com/office/officeart/2005/8/layout/process5"/>
    <dgm:cxn modelId="{21C7A695-AB1D-4966-B74C-26ADDF11AD30}" type="presOf" srcId="{1FED0922-E747-4A42-86AC-31BBF42836D8}" destId="{05D3B237-1464-40E6-90D7-8935B2A1A65B}" srcOrd="0" destOrd="0" presId="urn:microsoft.com/office/officeart/2005/8/layout/process5"/>
    <dgm:cxn modelId="{A387D19B-5B36-4333-BB38-7CC93A831AEF}" type="presOf" srcId="{6AC3E170-E94F-437E-8F93-593CF4C2985E}" destId="{34A2F61E-EA93-4228-B403-07590EF1548F}" srcOrd="1" destOrd="0" presId="urn:microsoft.com/office/officeart/2005/8/layout/process5"/>
    <dgm:cxn modelId="{825D2FA7-6F28-4024-AF8B-5639CFD32610}" type="presOf" srcId="{99FAC690-C9DB-4668-B91A-E97A39A3C7AD}" destId="{0699F314-5F01-47C8-9A58-F4E688FC29F9}" srcOrd="1" destOrd="0" presId="urn:microsoft.com/office/officeart/2005/8/layout/process5"/>
    <dgm:cxn modelId="{8032CFAC-3D7F-41DC-B5CF-CCD508111CCC}" type="presOf" srcId="{4BE593F2-54C4-45DD-B672-C6965A31B58B}" destId="{67084216-040B-42FF-92E0-479353BD38C3}" srcOrd="1" destOrd="0" presId="urn:microsoft.com/office/officeart/2005/8/layout/process5"/>
    <dgm:cxn modelId="{716B7CB0-5A5A-4ABD-A893-2F5C8B36BDA2}" type="presOf" srcId="{9635A717-162A-4432-84FA-F50E069D11AC}" destId="{741E5167-9599-498D-9E8F-4F7AED7BE6C1}" srcOrd="0" destOrd="0" presId="urn:microsoft.com/office/officeart/2005/8/layout/process5"/>
    <dgm:cxn modelId="{DB6EE5B2-22C5-4E22-83E3-95D4C8BDF33A}" type="presOf" srcId="{2FEBF32E-156F-48D1-B9D8-13CC56792E78}" destId="{5FD5BCC1-9E24-402A-B9A4-83A57EEA6166}" srcOrd="0" destOrd="0" presId="urn:microsoft.com/office/officeart/2005/8/layout/process5"/>
    <dgm:cxn modelId="{EBF538B7-5E9F-44C5-A2A6-130478CF4E22}" type="presOf" srcId="{10837E45-CE0C-4AF6-B0AB-8A9BA599909A}" destId="{991CCAB3-0275-4BB2-B40C-5F2AED018D7A}" srcOrd="0" destOrd="0" presId="urn:microsoft.com/office/officeart/2005/8/layout/process5"/>
    <dgm:cxn modelId="{46CA2BB8-F0AC-4606-BDE6-FEF946BF2DF3}" type="presOf" srcId="{2AF6AACC-7976-443F-BF63-E289E37A8BE3}" destId="{D5F9F8B9-B98C-452D-AFAB-EAA03B0B6352}" srcOrd="0" destOrd="0" presId="urn:microsoft.com/office/officeart/2005/8/layout/process5"/>
    <dgm:cxn modelId="{BFA3F3B9-1014-44DA-B507-D69D40E0D4B7}" srcId="{10837E45-CE0C-4AF6-B0AB-8A9BA599909A}" destId="{DFE7F47A-2661-4C02-ABA6-0729DE48DF09}" srcOrd="1" destOrd="0" parTransId="{74EB5B6E-638D-4F99-BDF7-3CD0147B0C4B}" sibTransId="{2F1AC477-98F6-49FF-94CC-01AA5A0D0C8F}"/>
    <dgm:cxn modelId="{65112FCB-382C-4225-A9D5-40920623EC4B}" type="presOf" srcId="{45A3EB4B-A1B4-4C6F-988D-74884EE91184}" destId="{532AC6A3-9D32-422A-8B50-C8B5D1ED0FFD}" srcOrd="0" destOrd="0" presId="urn:microsoft.com/office/officeart/2005/8/layout/process5"/>
    <dgm:cxn modelId="{FC04D1DD-8494-477F-8D06-20A601244BD2}" type="presOf" srcId="{6AD5B2D7-47EC-44D4-87BF-33560906A97C}" destId="{FA9C61A7-D71C-4E26-BB75-02F93EF1DA91}" srcOrd="0" destOrd="0" presId="urn:microsoft.com/office/officeart/2005/8/layout/process5"/>
    <dgm:cxn modelId="{31DFA6DE-4EB2-4532-B61A-2C08CDFF3785}" type="presOf" srcId="{54699652-4E6C-4265-B86F-8322C50ACD25}" destId="{AFD2A3DA-9219-481C-ADBF-4CD703894DB3}" srcOrd="0" destOrd="0" presId="urn:microsoft.com/office/officeart/2005/8/layout/process5"/>
    <dgm:cxn modelId="{58578AEB-C993-418B-BC78-96117C142244}" srcId="{10837E45-CE0C-4AF6-B0AB-8A9BA599909A}" destId="{FBEB8654-8C81-4799-994F-6DE9D2134DDA}" srcOrd="2" destOrd="0" parTransId="{FA53FD02-EA13-4A4A-AEA4-5A61FEAEB602}" sibTransId="{6AC3E170-E94F-437E-8F93-593CF4C2985E}"/>
    <dgm:cxn modelId="{95D6F6EC-EE58-4FC1-97E9-DEEBB1DF4B4E}" type="presOf" srcId="{82920B5D-7F10-4229-957F-13641689B1AD}" destId="{B6E4B580-6648-4508-913E-48247E654693}" srcOrd="0" destOrd="0" presId="urn:microsoft.com/office/officeart/2005/8/layout/process5"/>
    <dgm:cxn modelId="{3510B7F4-3462-4577-8655-47447313E43A}" type="presOf" srcId="{ED670C81-F8CD-4900-B977-7CFB3F8CC36A}" destId="{FED7D4CF-8D6F-4C60-AD50-09394EDB1804}" srcOrd="0" destOrd="0" presId="urn:microsoft.com/office/officeart/2005/8/layout/process5"/>
    <dgm:cxn modelId="{8D9B5FF7-1AAA-4A52-AF33-7F7EAE957AA5}" type="presOf" srcId="{3349DCE8-F2E5-4927-AA13-51308E5CFBDD}" destId="{9EAE9A4A-6072-48C2-B70E-9837032E9AC6}" srcOrd="0" destOrd="0" presId="urn:microsoft.com/office/officeart/2005/8/layout/process5"/>
    <dgm:cxn modelId="{D09D5BFA-8647-4524-97D8-6BF7512CB2AA}" srcId="{10837E45-CE0C-4AF6-B0AB-8A9BA599909A}" destId="{9635A717-162A-4432-84FA-F50E069D11AC}" srcOrd="10" destOrd="0" parTransId="{EF5383CD-2619-466F-8A7C-E1CA8B9549A3}" sibTransId="{54699652-4E6C-4265-B86F-8322C50ACD25}"/>
    <dgm:cxn modelId="{7CB386FF-64EB-4968-996B-DFC0D00FB741}" srcId="{10837E45-CE0C-4AF6-B0AB-8A9BA599909A}" destId="{37889E61-9CF6-4C8E-9584-24A5977EBD15}" srcOrd="5" destOrd="0" parTransId="{2C966710-37D9-48F1-AC20-05650AB51E4C}" sibTransId="{F3421664-0B09-46C7-9B69-B39CA10A80B9}"/>
    <dgm:cxn modelId="{E9F21892-ABF8-4E91-80BC-7C744B1EE98B}" type="presParOf" srcId="{991CCAB3-0275-4BB2-B40C-5F2AED018D7A}" destId="{654E8768-037C-49DE-A1DB-DE887DA31B0B}" srcOrd="0" destOrd="0" presId="urn:microsoft.com/office/officeart/2005/8/layout/process5"/>
    <dgm:cxn modelId="{29D80092-8453-426D-951F-E1A108F0D857}" type="presParOf" srcId="{991CCAB3-0275-4BB2-B40C-5F2AED018D7A}" destId="{5FD5BCC1-9E24-402A-B9A4-83A57EEA6166}" srcOrd="1" destOrd="0" presId="urn:microsoft.com/office/officeart/2005/8/layout/process5"/>
    <dgm:cxn modelId="{4D14A5B1-2457-49CB-93E9-DA917773C961}" type="presParOf" srcId="{5FD5BCC1-9E24-402A-B9A4-83A57EEA6166}" destId="{714A1E25-F9D5-4B0E-8634-F921E253E90D}" srcOrd="0" destOrd="0" presId="urn:microsoft.com/office/officeart/2005/8/layout/process5"/>
    <dgm:cxn modelId="{1C3CE309-B99E-473B-9D3A-4DE73C42825D}" type="presParOf" srcId="{991CCAB3-0275-4BB2-B40C-5F2AED018D7A}" destId="{CFFCBEBA-4E47-45C5-93CE-DCAB879DDAEB}" srcOrd="2" destOrd="0" presId="urn:microsoft.com/office/officeart/2005/8/layout/process5"/>
    <dgm:cxn modelId="{75EF833D-322E-4518-852B-14ED4945602A}" type="presParOf" srcId="{991CCAB3-0275-4BB2-B40C-5F2AED018D7A}" destId="{E6321012-EB24-4963-82D0-930510E4F6A2}" srcOrd="3" destOrd="0" presId="urn:microsoft.com/office/officeart/2005/8/layout/process5"/>
    <dgm:cxn modelId="{BB6C1B69-9643-4B2D-97CD-A1209B5CD744}" type="presParOf" srcId="{E6321012-EB24-4963-82D0-930510E4F6A2}" destId="{CFE6D574-6E5B-4E8C-92B7-D598193C9A7C}" srcOrd="0" destOrd="0" presId="urn:microsoft.com/office/officeart/2005/8/layout/process5"/>
    <dgm:cxn modelId="{D8495F9C-7301-4DFD-B2BC-12A96B6385D8}" type="presParOf" srcId="{991CCAB3-0275-4BB2-B40C-5F2AED018D7A}" destId="{215A2429-C01A-4AB5-B742-303D0E1532B6}" srcOrd="4" destOrd="0" presId="urn:microsoft.com/office/officeart/2005/8/layout/process5"/>
    <dgm:cxn modelId="{AD77A436-BC7A-466D-816E-65EA89C19625}" type="presParOf" srcId="{991CCAB3-0275-4BB2-B40C-5F2AED018D7A}" destId="{29D0EE36-F422-484A-85A6-285107F92C26}" srcOrd="5" destOrd="0" presId="urn:microsoft.com/office/officeart/2005/8/layout/process5"/>
    <dgm:cxn modelId="{28FB7098-6C2E-4D3C-9C2E-4CF3E5AA4E60}" type="presParOf" srcId="{29D0EE36-F422-484A-85A6-285107F92C26}" destId="{34A2F61E-EA93-4228-B403-07590EF1548F}" srcOrd="0" destOrd="0" presId="urn:microsoft.com/office/officeart/2005/8/layout/process5"/>
    <dgm:cxn modelId="{BB203243-FB3B-4601-B88B-BDA75609CEAA}" type="presParOf" srcId="{991CCAB3-0275-4BB2-B40C-5F2AED018D7A}" destId="{532AC6A3-9D32-422A-8B50-C8B5D1ED0FFD}" srcOrd="6" destOrd="0" presId="urn:microsoft.com/office/officeart/2005/8/layout/process5"/>
    <dgm:cxn modelId="{0B477A14-79CD-4401-A4AB-81F6925E5672}" type="presParOf" srcId="{991CCAB3-0275-4BB2-B40C-5F2AED018D7A}" destId="{5B2F4D73-29F1-4F2A-A88F-74479DE8360A}" srcOrd="7" destOrd="0" presId="urn:microsoft.com/office/officeart/2005/8/layout/process5"/>
    <dgm:cxn modelId="{C320D0BD-DCBE-44FB-BBF0-C5031C711B7B}" type="presParOf" srcId="{5B2F4D73-29F1-4F2A-A88F-74479DE8360A}" destId="{0699F314-5F01-47C8-9A58-F4E688FC29F9}" srcOrd="0" destOrd="0" presId="urn:microsoft.com/office/officeart/2005/8/layout/process5"/>
    <dgm:cxn modelId="{D3F7B897-CD53-4029-AA1E-075426BADAA4}" type="presParOf" srcId="{991CCAB3-0275-4BB2-B40C-5F2AED018D7A}" destId="{FA9C61A7-D71C-4E26-BB75-02F93EF1DA91}" srcOrd="8" destOrd="0" presId="urn:microsoft.com/office/officeart/2005/8/layout/process5"/>
    <dgm:cxn modelId="{BBE85C4B-E6D3-4E22-9458-8D3CE3A4FFF2}" type="presParOf" srcId="{991CCAB3-0275-4BB2-B40C-5F2AED018D7A}" destId="{D24DBE7C-E775-4D75-B363-11A5AAEABD64}" srcOrd="9" destOrd="0" presId="urn:microsoft.com/office/officeart/2005/8/layout/process5"/>
    <dgm:cxn modelId="{046202B6-2146-465F-8D4C-69BFD1084B90}" type="presParOf" srcId="{D24DBE7C-E775-4D75-B363-11A5AAEABD64}" destId="{EAE1A7D9-C57F-46E7-85FD-55036699664A}" srcOrd="0" destOrd="0" presId="urn:microsoft.com/office/officeart/2005/8/layout/process5"/>
    <dgm:cxn modelId="{20970DCC-D5AA-4E54-A84A-EFB3B8CE7369}" type="presParOf" srcId="{991CCAB3-0275-4BB2-B40C-5F2AED018D7A}" destId="{ECAA4B5B-0698-4AFA-96E6-77AE1D26B1FE}" srcOrd="10" destOrd="0" presId="urn:microsoft.com/office/officeart/2005/8/layout/process5"/>
    <dgm:cxn modelId="{5C86BCC4-3B5C-44FE-AC75-95ADCC1FD981}" type="presParOf" srcId="{991CCAB3-0275-4BB2-B40C-5F2AED018D7A}" destId="{DFDBDAD3-1419-46EC-BCFA-9A850044C4CD}" srcOrd="11" destOrd="0" presId="urn:microsoft.com/office/officeart/2005/8/layout/process5"/>
    <dgm:cxn modelId="{E12125C6-3563-4373-82BE-B05C9C743A01}" type="presParOf" srcId="{DFDBDAD3-1419-46EC-BCFA-9A850044C4CD}" destId="{0CDA5D5A-7C39-4EDE-B0AD-09ECB57E154A}" srcOrd="0" destOrd="0" presId="urn:microsoft.com/office/officeart/2005/8/layout/process5"/>
    <dgm:cxn modelId="{40C81719-C656-4C70-B613-6C3D47FAFCE0}" type="presParOf" srcId="{991CCAB3-0275-4BB2-B40C-5F2AED018D7A}" destId="{05D3B237-1464-40E6-90D7-8935B2A1A65B}" srcOrd="12" destOrd="0" presId="urn:microsoft.com/office/officeart/2005/8/layout/process5"/>
    <dgm:cxn modelId="{0EB30A2F-5317-41CC-B461-4093B65B6F99}" type="presParOf" srcId="{991CCAB3-0275-4BB2-B40C-5F2AED018D7A}" destId="{6E4F5563-286F-4CC2-B844-19D5160794B6}" srcOrd="13" destOrd="0" presId="urn:microsoft.com/office/officeart/2005/8/layout/process5"/>
    <dgm:cxn modelId="{8F8D6389-6BDE-4763-B517-62FE45552E7D}" type="presParOf" srcId="{6E4F5563-286F-4CC2-B844-19D5160794B6}" destId="{F280F5B7-F085-4852-988B-BDD7AADB5331}" srcOrd="0" destOrd="0" presId="urn:microsoft.com/office/officeart/2005/8/layout/process5"/>
    <dgm:cxn modelId="{ADE9992A-0AAA-4B5F-AC09-18BC7704D7E9}" type="presParOf" srcId="{991CCAB3-0275-4BB2-B40C-5F2AED018D7A}" destId="{D5F9F8B9-B98C-452D-AFAB-EAA03B0B6352}" srcOrd="14" destOrd="0" presId="urn:microsoft.com/office/officeart/2005/8/layout/process5"/>
    <dgm:cxn modelId="{18E91D1A-E045-4B1B-A31E-56B69D5D5453}" type="presParOf" srcId="{991CCAB3-0275-4BB2-B40C-5F2AED018D7A}" destId="{3E308776-9A91-45D1-825F-90292745A233}" srcOrd="15" destOrd="0" presId="urn:microsoft.com/office/officeart/2005/8/layout/process5"/>
    <dgm:cxn modelId="{B277590A-AB07-4241-B15C-185073D9610D}" type="presParOf" srcId="{3E308776-9A91-45D1-825F-90292745A233}" destId="{67084216-040B-42FF-92E0-479353BD38C3}" srcOrd="0" destOrd="0" presId="urn:microsoft.com/office/officeart/2005/8/layout/process5"/>
    <dgm:cxn modelId="{2962068A-9FD8-4E31-9C91-FF15BEA288DD}" type="presParOf" srcId="{991CCAB3-0275-4BB2-B40C-5F2AED018D7A}" destId="{ACC39D55-B6BE-4C5F-8FD6-A3E8D5E07B59}" srcOrd="16" destOrd="0" presId="urn:microsoft.com/office/officeart/2005/8/layout/process5"/>
    <dgm:cxn modelId="{3AEFB321-5DB8-44E1-8FD5-83468F3B12FA}" type="presParOf" srcId="{991CCAB3-0275-4BB2-B40C-5F2AED018D7A}" destId="{B6E4B580-6648-4508-913E-48247E654693}" srcOrd="17" destOrd="0" presId="urn:microsoft.com/office/officeart/2005/8/layout/process5"/>
    <dgm:cxn modelId="{3CE0A82B-D338-4B91-87A6-721961FE2860}" type="presParOf" srcId="{B6E4B580-6648-4508-913E-48247E654693}" destId="{2998E088-7BFD-4AB6-8AC0-B592FB9E3E36}" srcOrd="0" destOrd="0" presId="urn:microsoft.com/office/officeart/2005/8/layout/process5"/>
    <dgm:cxn modelId="{CBAF60FF-1424-49D1-A418-481715EB8ED8}" type="presParOf" srcId="{991CCAB3-0275-4BB2-B40C-5F2AED018D7A}" destId="{FED7D4CF-8D6F-4C60-AD50-09394EDB1804}" srcOrd="18" destOrd="0" presId="urn:microsoft.com/office/officeart/2005/8/layout/process5"/>
    <dgm:cxn modelId="{86AEE622-2612-48D8-BC11-9A4C5572018C}" type="presParOf" srcId="{991CCAB3-0275-4BB2-B40C-5F2AED018D7A}" destId="{014CB7E0-7DED-4E65-85C7-B662D8910863}" srcOrd="19" destOrd="0" presId="urn:microsoft.com/office/officeart/2005/8/layout/process5"/>
    <dgm:cxn modelId="{C39E9FC4-D7D9-40F1-BD12-E20EC4831865}" type="presParOf" srcId="{014CB7E0-7DED-4E65-85C7-B662D8910863}" destId="{8068B149-DBCC-4BF4-9263-5EEF45987D35}" srcOrd="0" destOrd="0" presId="urn:microsoft.com/office/officeart/2005/8/layout/process5"/>
    <dgm:cxn modelId="{E4E4F843-2785-4A5D-964E-D39A4D810B92}" type="presParOf" srcId="{991CCAB3-0275-4BB2-B40C-5F2AED018D7A}" destId="{741E5167-9599-498D-9E8F-4F7AED7BE6C1}" srcOrd="20" destOrd="0" presId="urn:microsoft.com/office/officeart/2005/8/layout/process5"/>
    <dgm:cxn modelId="{9BEDD150-1891-4923-8642-DE0C9CEE4EA4}" type="presParOf" srcId="{991CCAB3-0275-4BB2-B40C-5F2AED018D7A}" destId="{AFD2A3DA-9219-481C-ADBF-4CD703894DB3}" srcOrd="21" destOrd="0" presId="urn:microsoft.com/office/officeart/2005/8/layout/process5"/>
    <dgm:cxn modelId="{4B0AF6AC-BCB3-47FB-A624-AAC944794A84}" type="presParOf" srcId="{AFD2A3DA-9219-481C-ADBF-4CD703894DB3}" destId="{5CA4A117-A1FF-46AA-865A-227DF4444ED5}" srcOrd="0" destOrd="0" presId="urn:microsoft.com/office/officeart/2005/8/layout/process5"/>
    <dgm:cxn modelId="{3AED55DD-F54E-4F7B-9910-E2D6B11FFA52}" type="presParOf" srcId="{991CCAB3-0275-4BB2-B40C-5F2AED018D7A}" destId="{9EAE9A4A-6072-48C2-B70E-9837032E9AC6}" srcOrd="22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DF35E2D-A8AF-4135-AA19-BFC896A57A5B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9CDC6747-2A78-4C3E-AACA-13A35B9A6C3A}">
      <dgm:prSet phldrT="[Text]"/>
      <dgm:spPr/>
      <dgm:t>
        <a:bodyPr/>
        <a:lstStyle/>
        <a:p>
          <a:r>
            <a:rPr lang="en-US" dirty="0"/>
            <a:t>Data Collection</a:t>
          </a:r>
        </a:p>
      </dgm:t>
    </dgm:pt>
    <dgm:pt modelId="{CB5A990B-0057-4A78-BAFC-C3F605899021}" type="parTrans" cxnId="{362DD1AB-28F7-421E-A628-138DADB202FD}">
      <dgm:prSet/>
      <dgm:spPr/>
      <dgm:t>
        <a:bodyPr/>
        <a:lstStyle/>
        <a:p>
          <a:endParaRPr lang="en-US"/>
        </a:p>
      </dgm:t>
    </dgm:pt>
    <dgm:pt modelId="{A951993E-910C-4096-934D-75AB507D2FDA}" type="sibTrans" cxnId="{362DD1AB-28F7-421E-A628-138DADB202FD}">
      <dgm:prSet/>
      <dgm:spPr/>
      <dgm:t>
        <a:bodyPr/>
        <a:lstStyle/>
        <a:p>
          <a:endParaRPr lang="en-US"/>
        </a:p>
      </dgm:t>
    </dgm:pt>
    <dgm:pt modelId="{27558668-DB18-4FE1-880F-1F209D9E8803}">
      <dgm:prSet phldrT="[Text]"/>
      <dgm:spPr/>
      <dgm:t>
        <a:bodyPr/>
        <a:lstStyle/>
        <a:p>
          <a:r>
            <a:rPr lang="en-US" dirty="0"/>
            <a:t>Estimation</a:t>
          </a:r>
        </a:p>
        <a:p>
          <a:r>
            <a:rPr lang="en-US" dirty="0"/>
            <a:t>(training)</a:t>
          </a:r>
        </a:p>
      </dgm:t>
    </dgm:pt>
    <dgm:pt modelId="{98F53ACA-65BF-429E-BF1B-5F46BA10C69E}" type="parTrans" cxnId="{0368E739-96DC-4E4A-9B74-FBDBC310A5FB}">
      <dgm:prSet/>
      <dgm:spPr/>
      <dgm:t>
        <a:bodyPr/>
        <a:lstStyle/>
        <a:p>
          <a:endParaRPr lang="en-US"/>
        </a:p>
      </dgm:t>
    </dgm:pt>
    <dgm:pt modelId="{45B440C7-EC6D-4835-8F77-D4BB07E8D9CD}" type="sibTrans" cxnId="{0368E739-96DC-4E4A-9B74-FBDBC310A5FB}">
      <dgm:prSet/>
      <dgm:spPr/>
      <dgm:t>
        <a:bodyPr/>
        <a:lstStyle/>
        <a:p>
          <a:endParaRPr lang="en-US"/>
        </a:p>
      </dgm:t>
    </dgm:pt>
    <dgm:pt modelId="{F83530EB-39B7-44BB-93F4-1B5B524A370B}">
      <dgm:prSet phldrT="[Text]"/>
      <dgm:spPr/>
      <dgm:t>
        <a:bodyPr/>
        <a:lstStyle/>
        <a:p>
          <a:r>
            <a:rPr lang="en-US" dirty="0"/>
            <a:t>Validation</a:t>
          </a:r>
        </a:p>
        <a:p>
          <a:r>
            <a:rPr lang="en-US" dirty="0"/>
            <a:t>(testing)</a:t>
          </a:r>
        </a:p>
      </dgm:t>
    </dgm:pt>
    <dgm:pt modelId="{E4606701-40B6-43A9-B172-93AF16F2F6D0}" type="parTrans" cxnId="{0762F5C9-89DE-4862-8E69-A51376068073}">
      <dgm:prSet/>
      <dgm:spPr/>
      <dgm:t>
        <a:bodyPr/>
        <a:lstStyle/>
        <a:p>
          <a:endParaRPr lang="en-US"/>
        </a:p>
      </dgm:t>
    </dgm:pt>
    <dgm:pt modelId="{33658DA8-ECF9-4428-BD8C-6C83947AD50A}" type="sibTrans" cxnId="{0762F5C9-89DE-4862-8E69-A51376068073}">
      <dgm:prSet/>
      <dgm:spPr/>
      <dgm:t>
        <a:bodyPr/>
        <a:lstStyle/>
        <a:p>
          <a:endParaRPr lang="en-US" dirty="0"/>
        </a:p>
      </dgm:t>
    </dgm:pt>
    <dgm:pt modelId="{6A2053A4-9A06-4667-9ED9-ADA82EAFFA4E}">
      <dgm:prSet phldrT="[Text]"/>
      <dgm:spPr/>
      <dgm:t>
        <a:bodyPr/>
        <a:lstStyle/>
        <a:p>
          <a:r>
            <a:rPr lang="en-US" dirty="0"/>
            <a:t>Domain Assumption Elicitation</a:t>
          </a:r>
        </a:p>
      </dgm:t>
    </dgm:pt>
    <dgm:pt modelId="{B0595638-FF04-47C1-86E0-A6AF21A825B1}" type="parTrans" cxnId="{E8AAA05B-FCA1-4547-9CFF-78F1FBA44419}">
      <dgm:prSet/>
      <dgm:spPr/>
      <dgm:t>
        <a:bodyPr/>
        <a:lstStyle/>
        <a:p>
          <a:endParaRPr lang="en-US"/>
        </a:p>
      </dgm:t>
    </dgm:pt>
    <dgm:pt modelId="{C96C160C-D05E-4D28-B2BB-F5540C8F4CD3}" type="sibTrans" cxnId="{E8AAA05B-FCA1-4547-9CFF-78F1FBA44419}">
      <dgm:prSet/>
      <dgm:spPr/>
      <dgm:t>
        <a:bodyPr/>
        <a:lstStyle/>
        <a:p>
          <a:endParaRPr lang="en-US"/>
        </a:p>
      </dgm:t>
    </dgm:pt>
    <dgm:pt modelId="{72D0F0B8-0655-4024-B075-00B5CE13DCC8}">
      <dgm:prSet phldrT="[Text]"/>
      <dgm:spPr/>
      <dgm:t>
        <a:bodyPr/>
        <a:lstStyle/>
        <a:p>
          <a:r>
            <a:rPr lang="en-US" dirty="0"/>
            <a:t>Identification</a:t>
          </a:r>
        </a:p>
      </dgm:t>
    </dgm:pt>
    <dgm:pt modelId="{D2AF115A-DA75-4CEC-9BC2-4ED9AD414D5C}" type="parTrans" cxnId="{220E1223-4A58-4BAA-89BF-A9862837EF74}">
      <dgm:prSet/>
      <dgm:spPr/>
      <dgm:t>
        <a:bodyPr/>
        <a:lstStyle/>
        <a:p>
          <a:endParaRPr lang="en-US"/>
        </a:p>
      </dgm:t>
    </dgm:pt>
    <dgm:pt modelId="{51FDABBA-67C5-4310-B1DE-A1969221DC21}" type="sibTrans" cxnId="{220E1223-4A58-4BAA-89BF-A9862837EF74}">
      <dgm:prSet/>
      <dgm:spPr/>
      <dgm:t>
        <a:bodyPr/>
        <a:lstStyle/>
        <a:p>
          <a:endParaRPr lang="en-US"/>
        </a:p>
      </dgm:t>
    </dgm:pt>
    <dgm:pt modelId="{15306B5C-DAB2-45D2-BCFD-CFC52F1AE132}">
      <dgm:prSet phldrT="[Text]"/>
      <dgm:spPr/>
      <dgm:t>
        <a:bodyPr/>
        <a:lstStyle/>
        <a:p>
          <a:r>
            <a:rPr lang="en-US" dirty="0"/>
            <a:t>Inference (Confidence Intervals)</a:t>
          </a:r>
        </a:p>
      </dgm:t>
    </dgm:pt>
    <dgm:pt modelId="{1A7B73FA-BE48-48FD-B76C-EF40B9CA7E8E}" type="parTrans" cxnId="{80D121EE-3763-43FB-89D9-111D20ADA4E8}">
      <dgm:prSet/>
      <dgm:spPr/>
      <dgm:t>
        <a:bodyPr/>
        <a:lstStyle/>
        <a:p>
          <a:endParaRPr lang="en-US"/>
        </a:p>
      </dgm:t>
    </dgm:pt>
    <dgm:pt modelId="{FADB9E2C-9799-4081-8308-A346A6934679}" type="sibTrans" cxnId="{80D121EE-3763-43FB-89D9-111D20ADA4E8}">
      <dgm:prSet/>
      <dgm:spPr/>
      <dgm:t>
        <a:bodyPr/>
        <a:lstStyle/>
        <a:p>
          <a:endParaRPr lang="en-US"/>
        </a:p>
      </dgm:t>
    </dgm:pt>
    <dgm:pt modelId="{2560291F-2BF3-4135-9D37-FA67B2136D23}" type="pres">
      <dgm:prSet presAssocID="{EDF35E2D-A8AF-4135-AA19-BFC896A57A5B}" presName="Name0" presStyleCnt="0">
        <dgm:presLayoutVars>
          <dgm:dir/>
          <dgm:resizeHandles val="exact"/>
        </dgm:presLayoutVars>
      </dgm:prSet>
      <dgm:spPr/>
    </dgm:pt>
    <dgm:pt modelId="{41F773A9-1471-4111-97A7-6B9FD63CBD28}" type="pres">
      <dgm:prSet presAssocID="{9CDC6747-2A78-4C3E-AACA-13A35B9A6C3A}" presName="node" presStyleLbl="node1" presStyleIdx="0" presStyleCnt="6">
        <dgm:presLayoutVars>
          <dgm:bulletEnabled val="1"/>
        </dgm:presLayoutVars>
      </dgm:prSet>
      <dgm:spPr/>
    </dgm:pt>
    <dgm:pt modelId="{799C908E-7728-490F-98A4-EA8DFE6F5AEA}" type="pres">
      <dgm:prSet presAssocID="{A951993E-910C-4096-934D-75AB507D2FDA}" presName="sibTrans" presStyleLbl="sibTrans2D1" presStyleIdx="0" presStyleCnt="5"/>
      <dgm:spPr/>
    </dgm:pt>
    <dgm:pt modelId="{55512C91-C1B1-437C-BB17-E76D8CA49835}" type="pres">
      <dgm:prSet presAssocID="{A951993E-910C-4096-934D-75AB507D2FDA}" presName="connectorText" presStyleLbl="sibTrans2D1" presStyleIdx="0" presStyleCnt="5"/>
      <dgm:spPr/>
    </dgm:pt>
    <dgm:pt modelId="{B442865C-6E12-4B99-B12E-2B98F4ABF26F}" type="pres">
      <dgm:prSet presAssocID="{6A2053A4-9A06-4667-9ED9-ADA82EAFFA4E}" presName="node" presStyleLbl="node1" presStyleIdx="1" presStyleCnt="6">
        <dgm:presLayoutVars>
          <dgm:bulletEnabled val="1"/>
        </dgm:presLayoutVars>
      </dgm:prSet>
      <dgm:spPr/>
    </dgm:pt>
    <dgm:pt modelId="{A585E2D5-DDC0-4089-A298-ABF36AF7F087}" type="pres">
      <dgm:prSet presAssocID="{C96C160C-D05E-4D28-B2BB-F5540C8F4CD3}" presName="sibTrans" presStyleLbl="sibTrans2D1" presStyleIdx="1" presStyleCnt="5"/>
      <dgm:spPr/>
    </dgm:pt>
    <dgm:pt modelId="{07CAA293-5835-4256-B953-068439889290}" type="pres">
      <dgm:prSet presAssocID="{C96C160C-D05E-4D28-B2BB-F5540C8F4CD3}" presName="connectorText" presStyleLbl="sibTrans2D1" presStyleIdx="1" presStyleCnt="5"/>
      <dgm:spPr/>
    </dgm:pt>
    <dgm:pt modelId="{E3522795-F8BD-4306-B33A-92C194C4F8CD}" type="pres">
      <dgm:prSet presAssocID="{72D0F0B8-0655-4024-B075-00B5CE13DCC8}" presName="node" presStyleLbl="node1" presStyleIdx="2" presStyleCnt="6">
        <dgm:presLayoutVars>
          <dgm:bulletEnabled val="1"/>
        </dgm:presLayoutVars>
      </dgm:prSet>
      <dgm:spPr/>
    </dgm:pt>
    <dgm:pt modelId="{801E1E22-F6A5-4323-9DD4-C2A69D36E838}" type="pres">
      <dgm:prSet presAssocID="{51FDABBA-67C5-4310-B1DE-A1969221DC21}" presName="sibTrans" presStyleLbl="sibTrans2D1" presStyleIdx="2" presStyleCnt="5"/>
      <dgm:spPr/>
    </dgm:pt>
    <dgm:pt modelId="{AE8403F7-B9CA-435A-B16F-9162ED7355D0}" type="pres">
      <dgm:prSet presAssocID="{51FDABBA-67C5-4310-B1DE-A1969221DC21}" presName="connectorText" presStyleLbl="sibTrans2D1" presStyleIdx="2" presStyleCnt="5"/>
      <dgm:spPr/>
    </dgm:pt>
    <dgm:pt modelId="{A9BB5528-3C8B-471C-AFE5-6BBABEE59A99}" type="pres">
      <dgm:prSet presAssocID="{27558668-DB18-4FE1-880F-1F209D9E8803}" presName="node" presStyleLbl="node1" presStyleIdx="3" presStyleCnt="6">
        <dgm:presLayoutVars>
          <dgm:bulletEnabled val="1"/>
        </dgm:presLayoutVars>
      </dgm:prSet>
      <dgm:spPr/>
    </dgm:pt>
    <dgm:pt modelId="{760FDF7C-315E-4776-A79F-0F13930FA5A4}" type="pres">
      <dgm:prSet presAssocID="{45B440C7-EC6D-4835-8F77-D4BB07E8D9CD}" presName="sibTrans" presStyleLbl="sibTrans2D1" presStyleIdx="3" presStyleCnt="5"/>
      <dgm:spPr/>
    </dgm:pt>
    <dgm:pt modelId="{97A784FF-D1A7-483A-A349-4B24C82B8F01}" type="pres">
      <dgm:prSet presAssocID="{45B440C7-EC6D-4835-8F77-D4BB07E8D9CD}" presName="connectorText" presStyleLbl="sibTrans2D1" presStyleIdx="3" presStyleCnt="5"/>
      <dgm:spPr/>
    </dgm:pt>
    <dgm:pt modelId="{3A292899-D4CB-4480-B98D-1DC97DF151C9}" type="pres">
      <dgm:prSet presAssocID="{F83530EB-39B7-44BB-93F4-1B5B524A370B}" presName="node" presStyleLbl="node1" presStyleIdx="4" presStyleCnt="6">
        <dgm:presLayoutVars>
          <dgm:bulletEnabled val="1"/>
        </dgm:presLayoutVars>
      </dgm:prSet>
      <dgm:spPr/>
    </dgm:pt>
    <dgm:pt modelId="{AA200D7D-BED0-460F-A349-78A142A5323C}" type="pres">
      <dgm:prSet presAssocID="{33658DA8-ECF9-4428-BD8C-6C83947AD50A}" presName="sibTrans" presStyleLbl="sibTrans2D1" presStyleIdx="4" presStyleCnt="5" custAng="5400000" custLinFactX="128541" custLinFactY="100000" custLinFactNeighborX="200000" custLinFactNeighborY="127277"/>
      <dgm:spPr/>
    </dgm:pt>
    <dgm:pt modelId="{AC8DF10C-18AF-43FB-B1A1-1AC7E4CED0FA}" type="pres">
      <dgm:prSet presAssocID="{33658DA8-ECF9-4428-BD8C-6C83947AD50A}" presName="connectorText" presStyleLbl="sibTrans2D1" presStyleIdx="4" presStyleCnt="5"/>
      <dgm:spPr/>
    </dgm:pt>
    <dgm:pt modelId="{14ADAECA-3C71-4955-B41F-F9FF7C3FCD9A}" type="pres">
      <dgm:prSet presAssocID="{15306B5C-DAB2-45D2-BCFD-CFC52F1AE132}" presName="node" presStyleLbl="node1" presStyleIdx="5" presStyleCnt="6">
        <dgm:presLayoutVars>
          <dgm:bulletEnabled val="1"/>
        </dgm:presLayoutVars>
      </dgm:prSet>
      <dgm:spPr/>
    </dgm:pt>
  </dgm:ptLst>
  <dgm:cxnLst>
    <dgm:cxn modelId="{AB1C920C-6E73-4AAE-A368-211154E04618}" type="presOf" srcId="{72D0F0B8-0655-4024-B075-00B5CE13DCC8}" destId="{E3522795-F8BD-4306-B33A-92C194C4F8CD}" srcOrd="0" destOrd="0" presId="urn:microsoft.com/office/officeart/2005/8/layout/process1"/>
    <dgm:cxn modelId="{C5F19F11-B126-46CB-A3A8-64F0CC0ADD7E}" type="presOf" srcId="{27558668-DB18-4FE1-880F-1F209D9E8803}" destId="{A9BB5528-3C8B-471C-AFE5-6BBABEE59A99}" srcOrd="0" destOrd="0" presId="urn:microsoft.com/office/officeart/2005/8/layout/process1"/>
    <dgm:cxn modelId="{220E1223-4A58-4BAA-89BF-A9862837EF74}" srcId="{EDF35E2D-A8AF-4135-AA19-BFC896A57A5B}" destId="{72D0F0B8-0655-4024-B075-00B5CE13DCC8}" srcOrd="2" destOrd="0" parTransId="{D2AF115A-DA75-4CEC-9BC2-4ED9AD414D5C}" sibTransId="{51FDABBA-67C5-4310-B1DE-A1969221DC21}"/>
    <dgm:cxn modelId="{48F6E124-4D81-4753-9ABE-F4CFDA134B46}" type="presOf" srcId="{33658DA8-ECF9-4428-BD8C-6C83947AD50A}" destId="{AC8DF10C-18AF-43FB-B1A1-1AC7E4CED0FA}" srcOrd="1" destOrd="0" presId="urn:microsoft.com/office/officeart/2005/8/layout/process1"/>
    <dgm:cxn modelId="{2DFB5327-9A8A-4CE9-861B-26704B6530CB}" type="presOf" srcId="{33658DA8-ECF9-4428-BD8C-6C83947AD50A}" destId="{AA200D7D-BED0-460F-A349-78A142A5323C}" srcOrd="0" destOrd="0" presId="urn:microsoft.com/office/officeart/2005/8/layout/process1"/>
    <dgm:cxn modelId="{0368E739-96DC-4E4A-9B74-FBDBC310A5FB}" srcId="{EDF35E2D-A8AF-4135-AA19-BFC896A57A5B}" destId="{27558668-DB18-4FE1-880F-1F209D9E8803}" srcOrd="3" destOrd="0" parTransId="{98F53ACA-65BF-429E-BF1B-5F46BA10C69E}" sibTransId="{45B440C7-EC6D-4835-8F77-D4BB07E8D9CD}"/>
    <dgm:cxn modelId="{E8AAA05B-FCA1-4547-9CFF-78F1FBA44419}" srcId="{EDF35E2D-A8AF-4135-AA19-BFC896A57A5B}" destId="{6A2053A4-9A06-4667-9ED9-ADA82EAFFA4E}" srcOrd="1" destOrd="0" parTransId="{B0595638-FF04-47C1-86E0-A6AF21A825B1}" sibTransId="{C96C160C-D05E-4D28-B2BB-F5540C8F4CD3}"/>
    <dgm:cxn modelId="{8C8EAB62-BAC8-4C99-904D-15CE734640BA}" type="presOf" srcId="{A951993E-910C-4096-934D-75AB507D2FDA}" destId="{799C908E-7728-490F-98A4-EA8DFE6F5AEA}" srcOrd="0" destOrd="0" presId="urn:microsoft.com/office/officeart/2005/8/layout/process1"/>
    <dgm:cxn modelId="{29A1A36E-D23C-4150-82FC-42006F12487C}" type="presOf" srcId="{9CDC6747-2A78-4C3E-AACA-13A35B9A6C3A}" destId="{41F773A9-1471-4111-97A7-6B9FD63CBD28}" srcOrd="0" destOrd="0" presId="urn:microsoft.com/office/officeart/2005/8/layout/process1"/>
    <dgm:cxn modelId="{5CF2907B-712A-42A0-AC7A-F533A1124954}" type="presOf" srcId="{45B440C7-EC6D-4835-8F77-D4BB07E8D9CD}" destId="{760FDF7C-315E-4776-A79F-0F13930FA5A4}" srcOrd="0" destOrd="0" presId="urn:microsoft.com/office/officeart/2005/8/layout/process1"/>
    <dgm:cxn modelId="{FB85567E-B13E-49A1-909C-530548C74236}" type="presOf" srcId="{EDF35E2D-A8AF-4135-AA19-BFC896A57A5B}" destId="{2560291F-2BF3-4135-9D37-FA67B2136D23}" srcOrd="0" destOrd="0" presId="urn:microsoft.com/office/officeart/2005/8/layout/process1"/>
    <dgm:cxn modelId="{8D6AD985-C592-4F48-A1FA-8DABBFC94240}" type="presOf" srcId="{51FDABBA-67C5-4310-B1DE-A1969221DC21}" destId="{AE8403F7-B9CA-435A-B16F-9162ED7355D0}" srcOrd="1" destOrd="0" presId="urn:microsoft.com/office/officeart/2005/8/layout/process1"/>
    <dgm:cxn modelId="{F1FA6A99-D3EB-4833-A5A4-E7BAF9DCBC1F}" type="presOf" srcId="{45B440C7-EC6D-4835-8F77-D4BB07E8D9CD}" destId="{97A784FF-D1A7-483A-A349-4B24C82B8F01}" srcOrd="1" destOrd="0" presId="urn:microsoft.com/office/officeart/2005/8/layout/process1"/>
    <dgm:cxn modelId="{29C6BBA5-98F7-4ED6-B82B-7389C7F5E20E}" type="presOf" srcId="{C96C160C-D05E-4D28-B2BB-F5540C8F4CD3}" destId="{07CAA293-5835-4256-B953-068439889290}" srcOrd="1" destOrd="0" presId="urn:microsoft.com/office/officeart/2005/8/layout/process1"/>
    <dgm:cxn modelId="{CF13EAA5-26A4-47EE-87A6-A474D00DA6F5}" type="presOf" srcId="{F83530EB-39B7-44BB-93F4-1B5B524A370B}" destId="{3A292899-D4CB-4480-B98D-1DC97DF151C9}" srcOrd="0" destOrd="0" presId="urn:microsoft.com/office/officeart/2005/8/layout/process1"/>
    <dgm:cxn modelId="{362DD1AB-28F7-421E-A628-138DADB202FD}" srcId="{EDF35E2D-A8AF-4135-AA19-BFC896A57A5B}" destId="{9CDC6747-2A78-4C3E-AACA-13A35B9A6C3A}" srcOrd="0" destOrd="0" parTransId="{CB5A990B-0057-4A78-BAFC-C3F605899021}" sibTransId="{A951993E-910C-4096-934D-75AB507D2FDA}"/>
    <dgm:cxn modelId="{E7BC88BF-77D0-47D4-B936-B09CCCAB9B81}" type="presOf" srcId="{C96C160C-D05E-4D28-B2BB-F5540C8F4CD3}" destId="{A585E2D5-DDC0-4089-A298-ABF36AF7F087}" srcOrd="0" destOrd="0" presId="urn:microsoft.com/office/officeart/2005/8/layout/process1"/>
    <dgm:cxn modelId="{455FA0C6-1E35-4C69-8BB7-3DD9722851DC}" type="presOf" srcId="{6A2053A4-9A06-4667-9ED9-ADA82EAFFA4E}" destId="{B442865C-6E12-4B99-B12E-2B98F4ABF26F}" srcOrd="0" destOrd="0" presId="urn:microsoft.com/office/officeart/2005/8/layout/process1"/>
    <dgm:cxn modelId="{0762F5C9-89DE-4862-8E69-A51376068073}" srcId="{EDF35E2D-A8AF-4135-AA19-BFC896A57A5B}" destId="{F83530EB-39B7-44BB-93F4-1B5B524A370B}" srcOrd="4" destOrd="0" parTransId="{E4606701-40B6-43A9-B172-93AF16F2F6D0}" sibTransId="{33658DA8-ECF9-4428-BD8C-6C83947AD50A}"/>
    <dgm:cxn modelId="{2153A7CE-5037-4604-96E8-C81DA9475422}" type="presOf" srcId="{15306B5C-DAB2-45D2-BCFD-CFC52F1AE132}" destId="{14ADAECA-3C71-4955-B41F-F9FF7C3FCD9A}" srcOrd="0" destOrd="0" presId="urn:microsoft.com/office/officeart/2005/8/layout/process1"/>
    <dgm:cxn modelId="{868DC3E4-C10B-4CDE-835B-63909FC21E32}" type="presOf" srcId="{A951993E-910C-4096-934D-75AB507D2FDA}" destId="{55512C91-C1B1-437C-BB17-E76D8CA49835}" srcOrd="1" destOrd="0" presId="urn:microsoft.com/office/officeart/2005/8/layout/process1"/>
    <dgm:cxn modelId="{7058FAE7-48C0-42B9-8FF8-317EB7EEE5BC}" type="presOf" srcId="{51FDABBA-67C5-4310-B1DE-A1969221DC21}" destId="{801E1E22-F6A5-4323-9DD4-C2A69D36E838}" srcOrd="0" destOrd="0" presId="urn:microsoft.com/office/officeart/2005/8/layout/process1"/>
    <dgm:cxn modelId="{80D121EE-3763-43FB-89D9-111D20ADA4E8}" srcId="{EDF35E2D-A8AF-4135-AA19-BFC896A57A5B}" destId="{15306B5C-DAB2-45D2-BCFD-CFC52F1AE132}" srcOrd="5" destOrd="0" parTransId="{1A7B73FA-BE48-48FD-B76C-EF40B9CA7E8E}" sibTransId="{FADB9E2C-9799-4081-8308-A346A6934679}"/>
    <dgm:cxn modelId="{65B43A54-B926-4C75-BA4F-DB3A878327ED}" type="presParOf" srcId="{2560291F-2BF3-4135-9D37-FA67B2136D23}" destId="{41F773A9-1471-4111-97A7-6B9FD63CBD28}" srcOrd="0" destOrd="0" presId="urn:microsoft.com/office/officeart/2005/8/layout/process1"/>
    <dgm:cxn modelId="{DD1F43CA-2328-4243-80A9-37EE979D34AE}" type="presParOf" srcId="{2560291F-2BF3-4135-9D37-FA67B2136D23}" destId="{799C908E-7728-490F-98A4-EA8DFE6F5AEA}" srcOrd="1" destOrd="0" presId="urn:microsoft.com/office/officeart/2005/8/layout/process1"/>
    <dgm:cxn modelId="{797005A3-095A-44DE-8AB6-A4EF73108ED9}" type="presParOf" srcId="{799C908E-7728-490F-98A4-EA8DFE6F5AEA}" destId="{55512C91-C1B1-437C-BB17-E76D8CA49835}" srcOrd="0" destOrd="0" presId="urn:microsoft.com/office/officeart/2005/8/layout/process1"/>
    <dgm:cxn modelId="{5A4BD7FE-4DE1-477A-AC2B-244A8801F5B6}" type="presParOf" srcId="{2560291F-2BF3-4135-9D37-FA67B2136D23}" destId="{B442865C-6E12-4B99-B12E-2B98F4ABF26F}" srcOrd="2" destOrd="0" presId="urn:microsoft.com/office/officeart/2005/8/layout/process1"/>
    <dgm:cxn modelId="{101AAF70-32B6-4B26-A9C9-52A111567745}" type="presParOf" srcId="{2560291F-2BF3-4135-9D37-FA67B2136D23}" destId="{A585E2D5-DDC0-4089-A298-ABF36AF7F087}" srcOrd="3" destOrd="0" presId="urn:microsoft.com/office/officeart/2005/8/layout/process1"/>
    <dgm:cxn modelId="{B67B641E-DCB6-469A-9DA7-2AC6686DA8DD}" type="presParOf" srcId="{A585E2D5-DDC0-4089-A298-ABF36AF7F087}" destId="{07CAA293-5835-4256-B953-068439889290}" srcOrd="0" destOrd="0" presId="urn:microsoft.com/office/officeart/2005/8/layout/process1"/>
    <dgm:cxn modelId="{30507ABE-CC0C-4705-9E4C-E1B4B3454789}" type="presParOf" srcId="{2560291F-2BF3-4135-9D37-FA67B2136D23}" destId="{E3522795-F8BD-4306-B33A-92C194C4F8CD}" srcOrd="4" destOrd="0" presId="urn:microsoft.com/office/officeart/2005/8/layout/process1"/>
    <dgm:cxn modelId="{86B83C8C-1767-4D63-8D3B-648F21ABAA5F}" type="presParOf" srcId="{2560291F-2BF3-4135-9D37-FA67B2136D23}" destId="{801E1E22-F6A5-4323-9DD4-C2A69D36E838}" srcOrd="5" destOrd="0" presId="urn:microsoft.com/office/officeart/2005/8/layout/process1"/>
    <dgm:cxn modelId="{2C788449-5953-446F-B67F-04DC62B60E42}" type="presParOf" srcId="{801E1E22-F6A5-4323-9DD4-C2A69D36E838}" destId="{AE8403F7-B9CA-435A-B16F-9162ED7355D0}" srcOrd="0" destOrd="0" presId="urn:microsoft.com/office/officeart/2005/8/layout/process1"/>
    <dgm:cxn modelId="{C8B28CC3-244C-4567-A5C2-0A926864DD47}" type="presParOf" srcId="{2560291F-2BF3-4135-9D37-FA67B2136D23}" destId="{A9BB5528-3C8B-471C-AFE5-6BBABEE59A99}" srcOrd="6" destOrd="0" presId="urn:microsoft.com/office/officeart/2005/8/layout/process1"/>
    <dgm:cxn modelId="{C7069980-91A5-4379-BF0F-2A0FB753B79A}" type="presParOf" srcId="{2560291F-2BF3-4135-9D37-FA67B2136D23}" destId="{760FDF7C-315E-4776-A79F-0F13930FA5A4}" srcOrd="7" destOrd="0" presId="urn:microsoft.com/office/officeart/2005/8/layout/process1"/>
    <dgm:cxn modelId="{2AEF3A2B-81C6-4355-B266-3CC1C7B1A9D6}" type="presParOf" srcId="{760FDF7C-315E-4776-A79F-0F13930FA5A4}" destId="{97A784FF-D1A7-483A-A349-4B24C82B8F01}" srcOrd="0" destOrd="0" presId="urn:microsoft.com/office/officeart/2005/8/layout/process1"/>
    <dgm:cxn modelId="{4809BEE7-48C6-4500-A45C-30DCBC00B6CE}" type="presParOf" srcId="{2560291F-2BF3-4135-9D37-FA67B2136D23}" destId="{3A292899-D4CB-4480-B98D-1DC97DF151C9}" srcOrd="8" destOrd="0" presId="urn:microsoft.com/office/officeart/2005/8/layout/process1"/>
    <dgm:cxn modelId="{3221F238-6910-49C5-8043-9AFA32E51DD7}" type="presParOf" srcId="{2560291F-2BF3-4135-9D37-FA67B2136D23}" destId="{AA200D7D-BED0-460F-A349-78A142A5323C}" srcOrd="9" destOrd="0" presId="urn:microsoft.com/office/officeart/2005/8/layout/process1"/>
    <dgm:cxn modelId="{F2C2A7A7-6351-4564-BDE8-37CC4639E603}" type="presParOf" srcId="{AA200D7D-BED0-460F-A349-78A142A5323C}" destId="{AC8DF10C-18AF-43FB-B1A1-1AC7E4CED0FA}" srcOrd="0" destOrd="0" presId="urn:microsoft.com/office/officeart/2005/8/layout/process1"/>
    <dgm:cxn modelId="{769B2DBF-47DC-4426-8C5B-1CD6282D3B07}" type="presParOf" srcId="{2560291F-2BF3-4135-9D37-FA67B2136D23}" destId="{14ADAECA-3C71-4955-B41F-F9FF7C3FCD9A}" srcOrd="1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4E8768-037C-49DE-A1DB-DE887DA31B0B}">
      <dsp:nvSpPr>
        <dsp:cNvPr id="0" name=""/>
        <dsp:cNvSpPr/>
      </dsp:nvSpPr>
      <dsp:spPr>
        <a:xfrm>
          <a:off x="3571" y="679119"/>
          <a:ext cx="1561703" cy="93702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Causal Inference with Experiments</a:t>
          </a:r>
        </a:p>
      </dsp:txBody>
      <dsp:txXfrm>
        <a:off x="31015" y="706563"/>
        <a:ext cx="1506815" cy="882133"/>
      </dsp:txXfrm>
    </dsp:sp>
    <dsp:sp modelId="{5FD5BCC1-9E24-402A-B9A4-83A57EEA6166}">
      <dsp:nvSpPr>
        <dsp:cNvPr id="0" name=""/>
        <dsp:cNvSpPr/>
      </dsp:nvSpPr>
      <dsp:spPr>
        <a:xfrm>
          <a:off x="1702704" y="953979"/>
          <a:ext cx="331081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1702704" y="1031439"/>
        <a:ext cx="231757" cy="232382"/>
      </dsp:txXfrm>
    </dsp:sp>
    <dsp:sp modelId="{CFFCBEBA-4E47-45C5-93CE-DCAB879DDAEB}">
      <dsp:nvSpPr>
        <dsp:cNvPr id="0" name=""/>
        <dsp:cNvSpPr/>
      </dsp:nvSpPr>
      <dsp:spPr>
        <a:xfrm>
          <a:off x="2189956" y="679119"/>
          <a:ext cx="1561703" cy="937021"/>
        </a:xfrm>
        <a:prstGeom prst="roundRect">
          <a:avLst>
            <a:gd name="adj" fmla="val 10000"/>
          </a:avLst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Prediction with Linear Models</a:t>
          </a:r>
        </a:p>
      </dsp:txBody>
      <dsp:txXfrm>
        <a:off x="2217400" y="706563"/>
        <a:ext cx="1506815" cy="882133"/>
      </dsp:txXfrm>
    </dsp:sp>
    <dsp:sp modelId="{E6321012-EB24-4963-82D0-930510E4F6A2}">
      <dsp:nvSpPr>
        <dsp:cNvPr id="0" name=""/>
        <dsp:cNvSpPr/>
      </dsp:nvSpPr>
      <dsp:spPr>
        <a:xfrm>
          <a:off x="3889089" y="953979"/>
          <a:ext cx="331081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3889089" y="1031439"/>
        <a:ext cx="231757" cy="232382"/>
      </dsp:txXfrm>
    </dsp:sp>
    <dsp:sp modelId="{215A2429-C01A-4AB5-B742-303D0E1532B6}">
      <dsp:nvSpPr>
        <dsp:cNvPr id="0" name=""/>
        <dsp:cNvSpPr/>
      </dsp:nvSpPr>
      <dsp:spPr>
        <a:xfrm>
          <a:off x="4376340" y="679119"/>
          <a:ext cx="1561703" cy="937021"/>
        </a:xfrm>
        <a:prstGeom prst="roundRect">
          <a:avLst>
            <a:gd name="adj" fmla="val 10000"/>
          </a:avLst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Prediction with High-Dim Linear Models</a:t>
          </a:r>
        </a:p>
      </dsp:txBody>
      <dsp:txXfrm>
        <a:off x="4403784" y="706563"/>
        <a:ext cx="1506815" cy="882133"/>
      </dsp:txXfrm>
    </dsp:sp>
    <dsp:sp modelId="{29D0EE36-F422-484A-85A6-285107F92C26}">
      <dsp:nvSpPr>
        <dsp:cNvPr id="0" name=""/>
        <dsp:cNvSpPr/>
      </dsp:nvSpPr>
      <dsp:spPr>
        <a:xfrm>
          <a:off x="6075473" y="953979"/>
          <a:ext cx="331081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6075473" y="1031439"/>
        <a:ext cx="231757" cy="232382"/>
      </dsp:txXfrm>
    </dsp:sp>
    <dsp:sp modelId="{532AC6A3-9D32-422A-8B50-C8B5D1ED0FFD}">
      <dsp:nvSpPr>
        <dsp:cNvPr id="0" name=""/>
        <dsp:cNvSpPr/>
      </dsp:nvSpPr>
      <dsp:spPr>
        <a:xfrm>
          <a:off x="6562724" y="679119"/>
          <a:ext cx="1561703" cy="937021"/>
        </a:xfrm>
        <a:prstGeom prst="roundRect">
          <a:avLst>
            <a:gd name="adj" fmla="val 10000"/>
          </a:avLst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Inference on Causal and Predictive Effects with High-Dim Linear Models</a:t>
          </a:r>
        </a:p>
      </dsp:txBody>
      <dsp:txXfrm>
        <a:off x="6590168" y="706563"/>
        <a:ext cx="1506815" cy="882133"/>
      </dsp:txXfrm>
    </dsp:sp>
    <dsp:sp modelId="{5B2F4D73-29F1-4F2A-A88F-74479DE8360A}">
      <dsp:nvSpPr>
        <dsp:cNvPr id="0" name=""/>
        <dsp:cNvSpPr/>
      </dsp:nvSpPr>
      <dsp:spPr>
        <a:xfrm rot="5400000">
          <a:off x="7178036" y="1725460"/>
          <a:ext cx="331081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-5400000">
        <a:off x="7227386" y="1753570"/>
        <a:ext cx="232382" cy="231757"/>
      </dsp:txXfrm>
    </dsp:sp>
    <dsp:sp modelId="{FA9C61A7-D71C-4E26-BB75-02F93EF1DA91}">
      <dsp:nvSpPr>
        <dsp:cNvPr id="0" name=""/>
        <dsp:cNvSpPr/>
      </dsp:nvSpPr>
      <dsp:spPr>
        <a:xfrm>
          <a:off x="6562724" y="2240822"/>
          <a:ext cx="1561703" cy="937021"/>
        </a:xfrm>
        <a:prstGeom prst="roundRect">
          <a:avLst>
            <a:gd name="adj" fmla="val 10000"/>
          </a:avLst>
        </a:prstGeom>
        <a:solidFill>
          <a:srgbClr val="7030A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Potential Outcomes and Conditional </a:t>
          </a:r>
          <a:r>
            <a:rPr lang="en-US" sz="1300" kern="1200" dirty="0" err="1"/>
            <a:t>Ignorability</a:t>
          </a:r>
          <a:endParaRPr lang="en-US" sz="1300" kern="1200" dirty="0"/>
        </a:p>
      </dsp:txBody>
      <dsp:txXfrm>
        <a:off x="6590168" y="2268266"/>
        <a:ext cx="1506815" cy="882133"/>
      </dsp:txXfrm>
    </dsp:sp>
    <dsp:sp modelId="{D24DBE7C-E775-4D75-B363-11A5AAEABD64}">
      <dsp:nvSpPr>
        <dsp:cNvPr id="0" name=""/>
        <dsp:cNvSpPr/>
      </dsp:nvSpPr>
      <dsp:spPr>
        <a:xfrm rot="10800000">
          <a:off x="6094214" y="2515682"/>
          <a:ext cx="331081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10800000">
        <a:off x="6193538" y="2593142"/>
        <a:ext cx="231757" cy="232382"/>
      </dsp:txXfrm>
    </dsp:sp>
    <dsp:sp modelId="{ECAA4B5B-0698-4AFA-96E6-77AE1D26B1FE}">
      <dsp:nvSpPr>
        <dsp:cNvPr id="0" name=""/>
        <dsp:cNvSpPr/>
      </dsp:nvSpPr>
      <dsp:spPr>
        <a:xfrm>
          <a:off x="4376340" y="2240822"/>
          <a:ext cx="1561703" cy="937021"/>
        </a:xfrm>
        <a:prstGeom prst="roundRect">
          <a:avLst>
            <a:gd name="adj" fmla="val 10000"/>
          </a:avLst>
        </a:prstGeom>
        <a:solidFill>
          <a:srgbClr val="7030A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Structural Equation Models and Conditional Exogeneity</a:t>
          </a:r>
        </a:p>
      </dsp:txBody>
      <dsp:txXfrm>
        <a:off x="4403784" y="2268266"/>
        <a:ext cx="1506815" cy="882133"/>
      </dsp:txXfrm>
    </dsp:sp>
    <dsp:sp modelId="{DFDBDAD3-1419-46EC-BCFA-9A850044C4CD}">
      <dsp:nvSpPr>
        <dsp:cNvPr id="0" name=""/>
        <dsp:cNvSpPr/>
      </dsp:nvSpPr>
      <dsp:spPr>
        <a:xfrm rot="10800000">
          <a:off x="3907829" y="2515682"/>
          <a:ext cx="331081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10800000">
        <a:off x="4007153" y="2593142"/>
        <a:ext cx="231757" cy="232382"/>
      </dsp:txXfrm>
    </dsp:sp>
    <dsp:sp modelId="{05D3B237-1464-40E6-90D7-8935B2A1A65B}">
      <dsp:nvSpPr>
        <dsp:cNvPr id="0" name=""/>
        <dsp:cNvSpPr/>
      </dsp:nvSpPr>
      <dsp:spPr>
        <a:xfrm>
          <a:off x="2189956" y="2240822"/>
          <a:ext cx="1561703" cy="937021"/>
        </a:xfrm>
        <a:prstGeom prst="roundRect">
          <a:avLst>
            <a:gd name="adj" fmla="val 10000"/>
          </a:avLst>
        </a:prstGeom>
        <a:solidFill>
          <a:srgbClr val="7030A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Directed Acyclic Graphs</a:t>
          </a:r>
        </a:p>
      </dsp:txBody>
      <dsp:txXfrm>
        <a:off x="2217400" y="2268266"/>
        <a:ext cx="1506815" cy="882133"/>
      </dsp:txXfrm>
    </dsp:sp>
    <dsp:sp modelId="{6E4F5563-286F-4CC2-B844-19D5160794B6}">
      <dsp:nvSpPr>
        <dsp:cNvPr id="0" name=""/>
        <dsp:cNvSpPr/>
      </dsp:nvSpPr>
      <dsp:spPr>
        <a:xfrm rot="10800000">
          <a:off x="1721445" y="2515682"/>
          <a:ext cx="331081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10800000">
        <a:off x="1820769" y="2593142"/>
        <a:ext cx="231757" cy="232382"/>
      </dsp:txXfrm>
    </dsp:sp>
    <dsp:sp modelId="{D5F9F8B9-B98C-452D-AFAB-EAA03B0B6352}">
      <dsp:nvSpPr>
        <dsp:cNvPr id="0" name=""/>
        <dsp:cNvSpPr/>
      </dsp:nvSpPr>
      <dsp:spPr>
        <a:xfrm>
          <a:off x="3571" y="2240822"/>
          <a:ext cx="1561703" cy="937021"/>
        </a:xfrm>
        <a:prstGeom prst="roundRect">
          <a:avLst>
            <a:gd name="adj" fmla="val 10000"/>
          </a:avLst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Prediction with Non-Linear Models</a:t>
          </a:r>
        </a:p>
      </dsp:txBody>
      <dsp:txXfrm>
        <a:off x="31015" y="2268266"/>
        <a:ext cx="1506815" cy="882133"/>
      </dsp:txXfrm>
    </dsp:sp>
    <dsp:sp modelId="{3E308776-9A91-45D1-825F-90292745A233}">
      <dsp:nvSpPr>
        <dsp:cNvPr id="0" name=""/>
        <dsp:cNvSpPr/>
      </dsp:nvSpPr>
      <dsp:spPr>
        <a:xfrm rot="5400000">
          <a:off x="618882" y="3287163"/>
          <a:ext cx="331081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-5400000">
        <a:off x="668232" y="3315273"/>
        <a:ext cx="232382" cy="231757"/>
      </dsp:txXfrm>
    </dsp:sp>
    <dsp:sp modelId="{ACC39D55-B6BE-4C5F-8FD6-A3E8D5E07B59}">
      <dsp:nvSpPr>
        <dsp:cNvPr id="0" name=""/>
        <dsp:cNvSpPr/>
      </dsp:nvSpPr>
      <dsp:spPr>
        <a:xfrm>
          <a:off x="3571" y="3802525"/>
          <a:ext cx="1561703" cy="937021"/>
        </a:xfrm>
        <a:prstGeom prst="roundRect">
          <a:avLst>
            <a:gd name="adj" fmla="val 10000"/>
          </a:avLst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Inference on Causal Effects with Non-Linear Models</a:t>
          </a:r>
        </a:p>
      </dsp:txBody>
      <dsp:txXfrm>
        <a:off x="31015" y="3829969"/>
        <a:ext cx="1506815" cy="882133"/>
      </dsp:txXfrm>
    </dsp:sp>
    <dsp:sp modelId="{B6E4B580-6648-4508-913E-48247E654693}">
      <dsp:nvSpPr>
        <dsp:cNvPr id="0" name=""/>
        <dsp:cNvSpPr/>
      </dsp:nvSpPr>
      <dsp:spPr>
        <a:xfrm>
          <a:off x="1702704" y="4077385"/>
          <a:ext cx="331081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1702704" y="4154845"/>
        <a:ext cx="231757" cy="232382"/>
      </dsp:txXfrm>
    </dsp:sp>
    <dsp:sp modelId="{FED7D4CF-8D6F-4C60-AD50-09394EDB1804}">
      <dsp:nvSpPr>
        <dsp:cNvPr id="0" name=""/>
        <dsp:cNvSpPr/>
      </dsp:nvSpPr>
      <dsp:spPr>
        <a:xfrm>
          <a:off x="2189956" y="3802525"/>
          <a:ext cx="1561703" cy="937021"/>
        </a:xfrm>
        <a:prstGeom prst="roundRect">
          <a:avLst>
            <a:gd name="adj" fmla="val 10000"/>
          </a:avLst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Un-observed Confounding and Instruments</a:t>
          </a:r>
        </a:p>
      </dsp:txBody>
      <dsp:txXfrm>
        <a:off x="2217400" y="3829969"/>
        <a:ext cx="1506815" cy="882133"/>
      </dsp:txXfrm>
    </dsp:sp>
    <dsp:sp modelId="{014CB7E0-7DED-4E65-85C7-B662D8910863}">
      <dsp:nvSpPr>
        <dsp:cNvPr id="0" name=""/>
        <dsp:cNvSpPr/>
      </dsp:nvSpPr>
      <dsp:spPr>
        <a:xfrm>
          <a:off x="3889089" y="4077385"/>
          <a:ext cx="331081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3889089" y="4154845"/>
        <a:ext cx="231757" cy="232382"/>
      </dsp:txXfrm>
    </dsp:sp>
    <dsp:sp modelId="{741E5167-9599-498D-9E8F-4F7AED7BE6C1}">
      <dsp:nvSpPr>
        <dsp:cNvPr id="0" name=""/>
        <dsp:cNvSpPr/>
      </dsp:nvSpPr>
      <dsp:spPr>
        <a:xfrm>
          <a:off x="4376340" y="3802525"/>
          <a:ext cx="1561703" cy="937021"/>
        </a:xfrm>
        <a:prstGeom prst="roundRect">
          <a:avLst>
            <a:gd name="adj" fmla="val 10000"/>
          </a:avLst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Identification of Causal Effects in Longitudinal Data</a:t>
          </a:r>
        </a:p>
      </dsp:txBody>
      <dsp:txXfrm>
        <a:off x="4403784" y="3829969"/>
        <a:ext cx="1506815" cy="882133"/>
      </dsp:txXfrm>
    </dsp:sp>
    <dsp:sp modelId="{AFD2A3DA-9219-481C-ADBF-4CD703894DB3}">
      <dsp:nvSpPr>
        <dsp:cNvPr id="0" name=""/>
        <dsp:cNvSpPr/>
      </dsp:nvSpPr>
      <dsp:spPr>
        <a:xfrm>
          <a:off x="6075473" y="4077385"/>
          <a:ext cx="331081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6075473" y="4154845"/>
        <a:ext cx="231757" cy="232382"/>
      </dsp:txXfrm>
    </dsp:sp>
    <dsp:sp modelId="{9EAE9A4A-6072-48C2-B70E-9837032E9AC6}">
      <dsp:nvSpPr>
        <dsp:cNvPr id="0" name=""/>
        <dsp:cNvSpPr/>
      </dsp:nvSpPr>
      <dsp:spPr>
        <a:xfrm>
          <a:off x="6562724" y="3802525"/>
          <a:ext cx="1561703" cy="937021"/>
        </a:xfrm>
        <a:prstGeom prst="roundRect">
          <a:avLst>
            <a:gd name="adj" fmla="val 10000"/>
          </a:avLst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Estimation of Heterogeneous Causal Effects</a:t>
          </a:r>
        </a:p>
      </dsp:txBody>
      <dsp:txXfrm>
        <a:off x="6590168" y="3829969"/>
        <a:ext cx="1506815" cy="88213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4E8768-037C-49DE-A1DB-DE887DA31B0B}">
      <dsp:nvSpPr>
        <dsp:cNvPr id="0" name=""/>
        <dsp:cNvSpPr/>
      </dsp:nvSpPr>
      <dsp:spPr>
        <a:xfrm>
          <a:off x="0" y="679119"/>
          <a:ext cx="1561703" cy="937021"/>
        </a:xfrm>
        <a:prstGeom prst="roundRect">
          <a:avLst>
            <a:gd name="adj" fmla="val 10000"/>
          </a:avLst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Causal Inference with Experiments</a:t>
          </a:r>
        </a:p>
      </dsp:txBody>
      <dsp:txXfrm>
        <a:off x="27444" y="706563"/>
        <a:ext cx="1506815" cy="882133"/>
      </dsp:txXfrm>
    </dsp:sp>
    <dsp:sp modelId="{5FD5BCC1-9E24-402A-B9A4-83A57EEA6166}">
      <dsp:nvSpPr>
        <dsp:cNvPr id="0" name=""/>
        <dsp:cNvSpPr/>
      </dsp:nvSpPr>
      <dsp:spPr>
        <a:xfrm>
          <a:off x="1699132" y="953979"/>
          <a:ext cx="331078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1699132" y="1031439"/>
        <a:ext cx="231755" cy="232382"/>
      </dsp:txXfrm>
    </dsp:sp>
    <dsp:sp modelId="{CFFCBEBA-4E47-45C5-93CE-DCAB879DDAEB}">
      <dsp:nvSpPr>
        <dsp:cNvPr id="0" name=""/>
        <dsp:cNvSpPr/>
      </dsp:nvSpPr>
      <dsp:spPr>
        <a:xfrm>
          <a:off x="2186379" y="679119"/>
          <a:ext cx="1561703" cy="937021"/>
        </a:xfrm>
        <a:prstGeom prst="roundRect">
          <a:avLst>
            <a:gd name="adj" fmla="val 10000"/>
          </a:avLst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Prediction with Linear Models</a:t>
          </a:r>
        </a:p>
      </dsp:txBody>
      <dsp:txXfrm>
        <a:off x="2213823" y="706563"/>
        <a:ext cx="1506815" cy="882133"/>
      </dsp:txXfrm>
    </dsp:sp>
    <dsp:sp modelId="{E6321012-EB24-4963-82D0-930510E4F6A2}">
      <dsp:nvSpPr>
        <dsp:cNvPr id="0" name=""/>
        <dsp:cNvSpPr/>
      </dsp:nvSpPr>
      <dsp:spPr>
        <a:xfrm>
          <a:off x="3885512" y="953979"/>
          <a:ext cx="331081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3885512" y="1031439"/>
        <a:ext cx="231757" cy="232382"/>
      </dsp:txXfrm>
    </dsp:sp>
    <dsp:sp modelId="{215A2429-C01A-4AB5-B742-303D0E1532B6}">
      <dsp:nvSpPr>
        <dsp:cNvPr id="0" name=""/>
        <dsp:cNvSpPr/>
      </dsp:nvSpPr>
      <dsp:spPr>
        <a:xfrm>
          <a:off x="4372764" y="679119"/>
          <a:ext cx="1561703" cy="937021"/>
        </a:xfrm>
        <a:prstGeom prst="roundRect">
          <a:avLst>
            <a:gd name="adj" fmla="val 10000"/>
          </a:avLst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Prediction with High-Dim Linear Models</a:t>
          </a:r>
        </a:p>
      </dsp:txBody>
      <dsp:txXfrm>
        <a:off x="4400208" y="706563"/>
        <a:ext cx="1506815" cy="882133"/>
      </dsp:txXfrm>
    </dsp:sp>
    <dsp:sp modelId="{29D0EE36-F422-484A-85A6-285107F92C26}">
      <dsp:nvSpPr>
        <dsp:cNvPr id="0" name=""/>
        <dsp:cNvSpPr/>
      </dsp:nvSpPr>
      <dsp:spPr>
        <a:xfrm>
          <a:off x="6071897" y="953979"/>
          <a:ext cx="331081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6071897" y="1031439"/>
        <a:ext cx="231757" cy="232382"/>
      </dsp:txXfrm>
    </dsp:sp>
    <dsp:sp modelId="{532AC6A3-9D32-422A-8B50-C8B5D1ED0FFD}">
      <dsp:nvSpPr>
        <dsp:cNvPr id="0" name=""/>
        <dsp:cNvSpPr/>
      </dsp:nvSpPr>
      <dsp:spPr>
        <a:xfrm>
          <a:off x="6559148" y="679119"/>
          <a:ext cx="1561703" cy="937021"/>
        </a:xfrm>
        <a:prstGeom prst="roundRect">
          <a:avLst>
            <a:gd name="adj" fmla="val 10000"/>
          </a:avLst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Inference on Causal and Predictive Effects with High-Dim Linear Models</a:t>
          </a:r>
        </a:p>
      </dsp:txBody>
      <dsp:txXfrm>
        <a:off x="6586592" y="706563"/>
        <a:ext cx="1506815" cy="882133"/>
      </dsp:txXfrm>
    </dsp:sp>
    <dsp:sp modelId="{5B2F4D73-29F1-4F2A-A88F-74479DE8360A}">
      <dsp:nvSpPr>
        <dsp:cNvPr id="0" name=""/>
        <dsp:cNvSpPr/>
      </dsp:nvSpPr>
      <dsp:spPr>
        <a:xfrm rot="5400000">
          <a:off x="7174459" y="1725460"/>
          <a:ext cx="331081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-5400000">
        <a:off x="7223809" y="1753570"/>
        <a:ext cx="232382" cy="231757"/>
      </dsp:txXfrm>
    </dsp:sp>
    <dsp:sp modelId="{FA9C61A7-D71C-4E26-BB75-02F93EF1DA91}">
      <dsp:nvSpPr>
        <dsp:cNvPr id="0" name=""/>
        <dsp:cNvSpPr/>
      </dsp:nvSpPr>
      <dsp:spPr>
        <a:xfrm>
          <a:off x="6559148" y="2240822"/>
          <a:ext cx="1561703" cy="937021"/>
        </a:xfrm>
        <a:prstGeom prst="roundRect">
          <a:avLst>
            <a:gd name="adj" fmla="val 10000"/>
          </a:avLst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Potential Outcomes and Conditional </a:t>
          </a:r>
          <a:r>
            <a:rPr lang="en-US" sz="1300" kern="1200" dirty="0" err="1"/>
            <a:t>Ignorability</a:t>
          </a:r>
          <a:endParaRPr lang="en-US" sz="1300" kern="1200" dirty="0"/>
        </a:p>
      </dsp:txBody>
      <dsp:txXfrm>
        <a:off x="6586592" y="2268266"/>
        <a:ext cx="1506815" cy="882133"/>
      </dsp:txXfrm>
    </dsp:sp>
    <dsp:sp modelId="{D24DBE7C-E775-4D75-B363-11A5AAEABD64}">
      <dsp:nvSpPr>
        <dsp:cNvPr id="0" name=""/>
        <dsp:cNvSpPr/>
      </dsp:nvSpPr>
      <dsp:spPr>
        <a:xfrm rot="10800000">
          <a:off x="6090637" y="2515682"/>
          <a:ext cx="331081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10800000">
        <a:off x="6189961" y="2593142"/>
        <a:ext cx="231757" cy="232382"/>
      </dsp:txXfrm>
    </dsp:sp>
    <dsp:sp modelId="{ECAA4B5B-0698-4AFA-96E6-77AE1D26B1FE}">
      <dsp:nvSpPr>
        <dsp:cNvPr id="0" name=""/>
        <dsp:cNvSpPr/>
      </dsp:nvSpPr>
      <dsp:spPr>
        <a:xfrm>
          <a:off x="4372764" y="2240822"/>
          <a:ext cx="1561703" cy="937021"/>
        </a:xfrm>
        <a:prstGeom prst="roundRect">
          <a:avLst>
            <a:gd name="adj" fmla="val 10000"/>
          </a:avLst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Structural Equation Models and Conditional Exogeneity</a:t>
          </a:r>
        </a:p>
      </dsp:txBody>
      <dsp:txXfrm>
        <a:off x="4400208" y="2268266"/>
        <a:ext cx="1506815" cy="882133"/>
      </dsp:txXfrm>
    </dsp:sp>
    <dsp:sp modelId="{DFDBDAD3-1419-46EC-BCFA-9A850044C4CD}">
      <dsp:nvSpPr>
        <dsp:cNvPr id="0" name=""/>
        <dsp:cNvSpPr/>
      </dsp:nvSpPr>
      <dsp:spPr>
        <a:xfrm rot="10800000">
          <a:off x="3904253" y="2515682"/>
          <a:ext cx="331081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10800000">
        <a:off x="4003577" y="2593142"/>
        <a:ext cx="231757" cy="232382"/>
      </dsp:txXfrm>
    </dsp:sp>
    <dsp:sp modelId="{05D3B237-1464-40E6-90D7-8935B2A1A65B}">
      <dsp:nvSpPr>
        <dsp:cNvPr id="0" name=""/>
        <dsp:cNvSpPr/>
      </dsp:nvSpPr>
      <dsp:spPr>
        <a:xfrm>
          <a:off x="2186379" y="2240822"/>
          <a:ext cx="1561703" cy="937021"/>
        </a:xfrm>
        <a:prstGeom prst="roundRect">
          <a:avLst>
            <a:gd name="adj" fmla="val 10000"/>
          </a:avLst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Directed Acyclic Graphs</a:t>
          </a:r>
        </a:p>
      </dsp:txBody>
      <dsp:txXfrm>
        <a:off x="2213823" y="2268266"/>
        <a:ext cx="1506815" cy="882133"/>
      </dsp:txXfrm>
    </dsp:sp>
    <dsp:sp modelId="{6E4F5563-286F-4CC2-B844-19D5160794B6}">
      <dsp:nvSpPr>
        <dsp:cNvPr id="0" name=""/>
        <dsp:cNvSpPr/>
      </dsp:nvSpPr>
      <dsp:spPr>
        <a:xfrm rot="10800000">
          <a:off x="1720551" y="2515682"/>
          <a:ext cx="329185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10800000">
        <a:off x="1819306" y="2593142"/>
        <a:ext cx="230430" cy="232382"/>
      </dsp:txXfrm>
    </dsp:sp>
    <dsp:sp modelId="{D5F9F8B9-B98C-452D-AFAB-EAA03B0B6352}">
      <dsp:nvSpPr>
        <dsp:cNvPr id="0" name=""/>
        <dsp:cNvSpPr/>
      </dsp:nvSpPr>
      <dsp:spPr>
        <a:xfrm>
          <a:off x="3571" y="2240822"/>
          <a:ext cx="1561703" cy="937021"/>
        </a:xfrm>
        <a:prstGeom prst="roundRect">
          <a:avLst>
            <a:gd name="adj" fmla="val 10000"/>
          </a:avLst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Prediction with Non-Linear Models</a:t>
          </a:r>
        </a:p>
      </dsp:txBody>
      <dsp:txXfrm>
        <a:off x="31015" y="2268266"/>
        <a:ext cx="1506815" cy="882133"/>
      </dsp:txXfrm>
    </dsp:sp>
    <dsp:sp modelId="{3E308776-9A91-45D1-825F-90292745A233}">
      <dsp:nvSpPr>
        <dsp:cNvPr id="0" name=""/>
        <dsp:cNvSpPr/>
      </dsp:nvSpPr>
      <dsp:spPr>
        <a:xfrm rot="5400000">
          <a:off x="618882" y="3287163"/>
          <a:ext cx="331081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-5400000">
        <a:off x="668232" y="3315273"/>
        <a:ext cx="232382" cy="231757"/>
      </dsp:txXfrm>
    </dsp:sp>
    <dsp:sp modelId="{ACC39D55-B6BE-4C5F-8FD6-A3E8D5E07B59}">
      <dsp:nvSpPr>
        <dsp:cNvPr id="0" name=""/>
        <dsp:cNvSpPr/>
      </dsp:nvSpPr>
      <dsp:spPr>
        <a:xfrm>
          <a:off x="3571" y="3802525"/>
          <a:ext cx="1561703" cy="937021"/>
        </a:xfrm>
        <a:prstGeom prst="roundRect">
          <a:avLst>
            <a:gd name="adj" fmla="val 10000"/>
          </a:avLst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Inference on Causal Effects with Non-Linear Models</a:t>
          </a:r>
        </a:p>
      </dsp:txBody>
      <dsp:txXfrm>
        <a:off x="31015" y="3829969"/>
        <a:ext cx="1506815" cy="882133"/>
      </dsp:txXfrm>
    </dsp:sp>
    <dsp:sp modelId="{B6E4B580-6648-4508-913E-48247E654693}">
      <dsp:nvSpPr>
        <dsp:cNvPr id="0" name=""/>
        <dsp:cNvSpPr/>
      </dsp:nvSpPr>
      <dsp:spPr>
        <a:xfrm>
          <a:off x="1701918" y="4077385"/>
          <a:ext cx="329185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1701918" y="4154845"/>
        <a:ext cx="230430" cy="232382"/>
      </dsp:txXfrm>
    </dsp:sp>
    <dsp:sp modelId="{FED7D4CF-8D6F-4C60-AD50-09394EDB1804}">
      <dsp:nvSpPr>
        <dsp:cNvPr id="0" name=""/>
        <dsp:cNvSpPr/>
      </dsp:nvSpPr>
      <dsp:spPr>
        <a:xfrm>
          <a:off x="2186379" y="3802525"/>
          <a:ext cx="1561703" cy="937021"/>
        </a:xfrm>
        <a:prstGeom prst="roundRect">
          <a:avLst>
            <a:gd name="adj" fmla="val 10000"/>
          </a:avLst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Un-observed Confounding and Instruments</a:t>
          </a:r>
        </a:p>
      </dsp:txBody>
      <dsp:txXfrm>
        <a:off x="2213823" y="3829969"/>
        <a:ext cx="1506815" cy="882133"/>
      </dsp:txXfrm>
    </dsp:sp>
    <dsp:sp modelId="{014CB7E0-7DED-4E65-85C7-B662D8910863}">
      <dsp:nvSpPr>
        <dsp:cNvPr id="0" name=""/>
        <dsp:cNvSpPr/>
      </dsp:nvSpPr>
      <dsp:spPr>
        <a:xfrm>
          <a:off x="3886299" y="4077385"/>
          <a:ext cx="332976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3886299" y="4154845"/>
        <a:ext cx="233083" cy="232382"/>
      </dsp:txXfrm>
    </dsp:sp>
    <dsp:sp modelId="{741E5167-9599-498D-9E8F-4F7AED7BE6C1}">
      <dsp:nvSpPr>
        <dsp:cNvPr id="0" name=""/>
        <dsp:cNvSpPr/>
      </dsp:nvSpPr>
      <dsp:spPr>
        <a:xfrm>
          <a:off x="4376340" y="3802525"/>
          <a:ext cx="1561703" cy="937021"/>
        </a:xfrm>
        <a:prstGeom prst="roundRect">
          <a:avLst>
            <a:gd name="adj" fmla="val 10000"/>
          </a:avLst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Identification of Causal Effects in Longitudinal Data</a:t>
          </a:r>
        </a:p>
      </dsp:txBody>
      <dsp:txXfrm>
        <a:off x="4403784" y="3829969"/>
        <a:ext cx="1506815" cy="882133"/>
      </dsp:txXfrm>
    </dsp:sp>
    <dsp:sp modelId="{AFD2A3DA-9219-481C-ADBF-4CD703894DB3}">
      <dsp:nvSpPr>
        <dsp:cNvPr id="0" name=""/>
        <dsp:cNvSpPr/>
      </dsp:nvSpPr>
      <dsp:spPr>
        <a:xfrm>
          <a:off x="6075473" y="4077385"/>
          <a:ext cx="331081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6075473" y="4154845"/>
        <a:ext cx="231757" cy="232382"/>
      </dsp:txXfrm>
    </dsp:sp>
    <dsp:sp modelId="{9EAE9A4A-6072-48C2-B70E-9837032E9AC6}">
      <dsp:nvSpPr>
        <dsp:cNvPr id="0" name=""/>
        <dsp:cNvSpPr/>
      </dsp:nvSpPr>
      <dsp:spPr>
        <a:xfrm>
          <a:off x="6562724" y="3802525"/>
          <a:ext cx="1561703" cy="937021"/>
        </a:xfrm>
        <a:prstGeom prst="roundRect">
          <a:avLst>
            <a:gd name="adj" fmla="val 10000"/>
          </a:avLst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Estimation of Heterogeneous Causal Effects</a:t>
          </a:r>
        </a:p>
      </dsp:txBody>
      <dsp:txXfrm>
        <a:off x="6590168" y="3829969"/>
        <a:ext cx="1506815" cy="88213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F773A9-1471-4111-97A7-6B9FD63CBD28}">
      <dsp:nvSpPr>
        <dsp:cNvPr id="0" name=""/>
        <dsp:cNvSpPr/>
      </dsp:nvSpPr>
      <dsp:spPr>
        <a:xfrm>
          <a:off x="0" y="2304312"/>
          <a:ext cx="1234350" cy="81004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Data Collection</a:t>
          </a:r>
        </a:p>
      </dsp:txBody>
      <dsp:txXfrm>
        <a:off x="23725" y="2328037"/>
        <a:ext cx="1186900" cy="762592"/>
      </dsp:txXfrm>
    </dsp:sp>
    <dsp:sp modelId="{799C908E-7728-490F-98A4-EA8DFE6F5AEA}">
      <dsp:nvSpPr>
        <dsp:cNvPr id="0" name=""/>
        <dsp:cNvSpPr/>
      </dsp:nvSpPr>
      <dsp:spPr>
        <a:xfrm>
          <a:off x="1357785" y="2556274"/>
          <a:ext cx="261682" cy="30611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1357785" y="2617498"/>
        <a:ext cx="183177" cy="183670"/>
      </dsp:txXfrm>
    </dsp:sp>
    <dsp:sp modelId="{B442865C-6E12-4B99-B12E-2B98F4ABF26F}">
      <dsp:nvSpPr>
        <dsp:cNvPr id="0" name=""/>
        <dsp:cNvSpPr/>
      </dsp:nvSpPr>
      <dsp:spPr>
        <a:xfrm>
          <a:off x="1728090" y="2304312"/>
          <a:ext cx="1234350" cy="81004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Domain Assumption Elicitation</a:t>
          </a:r>
        </a:p>
      </dsp:txBody>
      <dsp:txXfrm>
        <a:off x="1751815" y="2328037"/>
        <a:ext cx="1186900" cy="762592"/>
      </dsp:txXfrm>
    </dsp:sp>
    <dsp:sp modelId="{A585E2D5-DDC0-4089-A298-ABF36AF7F087}">
      <dsp:nvSpPr>
        <dsp:cNvPr id="0" name=""/>
        <dsp:cNvSpPr/>
      </dsp:nvSpPr>
      <dsp:spPr>
        <a:xfrm>
          <a:off x="3085875" y="2556274"/>
          <a:ext cx="261682" cy="30611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3085875" y="2617498"/>
        <a:ext cx="183177" cy="183670"/>
      </dsp:txXfrm>
    </dsp:sp>
    <dsp:sp modelId="{E3522795-F8BD-4306-B33A-92C194C4F8CD}">
      <dsp:nvSpPr>
        <dsp:cNvPr id="0" name=""/>
        <dsp:cNvSpPr/>
      </dsp:nvSpPr>
      <dsp:spPr>
        <a:xfrm>
          <a:off x="3456181" y="2304312"/>
          <a:ext cx="1234350" cy="81004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Identification</a:t>
          </a:r>
        </a:p>
      </dsp:txBody>
      <dsp:txXfrm>
        <a:off x="3479906" y="2328037"/>
        <a:ext cx="1186900" cy="762592"/>
      </dsp:txXfrm>
    </dsp:sp>
    <dsp:sp modelId="{801E1E22-F6A5-4323-9DD4-C2A69D36E838}">
      <dsp:nvSpPr>
        <dsp:cNvPr id="0" name=""/>
        <dsp:cNvSpPr/>
      </dsp:nvSpPr>
      <dsp:spPr>
        <a:xfrm>
          <a:off x="4813966" y="2556274"/>
          <a:ext cx="261682" cy="30611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4813966" y="2617498"/>
        <a:ext cx="183177" cy="183670"/>
      </dsp:txXfrm>
    </dsp:sp>
    <dsp:sp modelId="{A9BB5528-3C8B-471C-AFE5-6BBABEE59A99}">
      <dsp:nvSpPr>
        <dsp:cNvPr id="0" name=""/>
        <dsp:cNvSpPr/>
      </dsp:nvSpPr>
      <dsp:spPr>
        <a:xfrm>
          <a:off x="5184271" y="2304312"/>
          <a:ext cx="1234350" cy="81004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Estimation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(training)</a:t>
          </a:r>
        </a:p>
      </dsp:txBody>
      <dsp:txXfrm>
        <a:off x="5207996" y="2328037"/>
        <a:ext cx="1186900" cy="762592"/>
      </dsp:txXfrm>
    </dsp:sp>
    <dsp:sp modelId="{760FDF7C-315E-4776-A79F-0F13930FA5A4}">
      <dsp:nvSpPr>
        <dsp:cNvPr id="0" name=""/>
        <dsp:cNvSpPr/>
      </dsp:nvSpPr>
      <dsp:spPr>
        <a:xfrm>
          <a:off x="6542056" y="2556274"/>
          <a:ext cx="261682" cy="30611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6542056" y="2617498"/>
        <a:ext cx="183177" cy="183670"/>
      </dsp:txXfrm>
    </dsp:sp>
    <dsp:sp modelId="{3A292899-D4CB-4480-B98D-1DC97DF151C9}">
      <dsp:nvSpPr>
        <dsp:cNvPr id="0" name=""/>
        <dsp:cNvSpPr/>
      </dsp:nvSpPr>
      <dsp:spPr>
        <a:xfrm>
          <a:off x="6912362" y="2304312"/>
          <a:ext cx="1234350" cy="81004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Validation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(testing)</a:t>
          </a:r>
        </a:p>
      </dsp:txBody>
      <dsp:txXfrm>
        <a:off x="6936087" y="2328037"/>
        <a:ext cx="1186900" cy="762592"/>
      </dsp:txXfrm>
    </dsp:sp>
    <dsp:sp modelId="{AA200D7D-BED0-460F-A349-78A142A5323C}">
      <dsp:nvSpPr>
        <dsp:cNvPr id="0" name=""/>
        <dsp:cNvSpPr/>
      </dsp:nvSpPr>
      <dsp:spPr>
        <a:xfrm rot="5400000">
          <a:off x="9129881" y="3252011"/>
          <a:ext cx="261682" cy="30611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 dirty="0"/>
        </a:p>
      </dsp:txBody>
      <dsp:txXfrm>
        <a:off x="9169134" y="3273983"/>
        <a:ext cx="183177" cy="183670"/>
      </dsp:txXfrm>
    </dsp:sp>
    <dsp:sp modelId="{14ADAECA-3C71-4955-B41F-F9FF7C3FCD9A}">
      <dsp:nvSpPr>
        <dsp:cNvPr id="0" name=""/>
        <dsp:cNvSpPr/>
      </dsp:nvSpPr>
      <dsp:spPr>
        <a:xfrm>
          <a:off x="8640452" y="2304312"/>
          <a:ext cx="1234350" cy="81004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Inference (Confidence Intervals)</a:t>
          </a:r>
        </a:p>
      </dsp:txBody>
      <dsp:txXfrm>
        <a:off x="8664177" y="2328037"/>
        <a:ext cx="1186900" cy="76259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BD21E8-D1A8-4FA7-36F3-15AE1F201E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55E944-F757-C71A-30FC-39B01DD465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CE9476-D3A5-1843-8088-F2194FF7E0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BA60F-DE6F-45D4-98F5-DAB0AE3C7AA8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940CAF-218B-323B-E00E-0A906EE76C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59C4BC-6B68-1C45-655E-5E928A8F2B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D9921-1366-4828-99D6-72E4CD9886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4330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CD74A-940B-9325-AC0E-4E312AF69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CB3D7F-F5FE-F556-1295-6CB334B343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42BDCC-A15C-0CBF-067C-6389C7D2E1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BA60F-DE6F-45D4-98F5-DAB0AE3C7AA8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A05BC5-1A4B-CA85-6C92-9D8EDD3685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A85CBC-004A-2E47-33C0-2CCAC7255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D9921-1366-4828-99D6-72E4CD9886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0024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D1E5B93-41AC-018E-0D3C-2E7A6A77EE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F3BF44-0940-0A4F-B0E7-A444D0AA68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C65EE4-78CD-1E3E-3FEB-15FC2109D3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BA60F-DE6F-45D4-98F5-DAB0AE3C7AA8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2900B1-0971-A498-4784-33B44AA478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4ADA1D-139A-9E04-5249-08F1605E0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D9921-1366-4828-99D6-72E4CD9886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1299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155EB-9647-5722-3E43-F0E79062C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F03119-2849-97A4-81E9-F58772AA9E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64DF6D-4358-38E7-CA5F-0DFD11BE36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BA60F-DE6F-45D4-98F5-DAB0AE3C7AA8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9A55A6-F484-D0F0-DD4F-6430B395AA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397D59-14CF-12DF-A24D-BA8671138E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D9921-1366-4828-99D6-72E4CD9886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2645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F2C56F-7582-F5E5-6760-0A48127A7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EA0176-1FFE-A4DC-BDDD-7AB0D78326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6021F2-D914-AA71-2A13-C6AD793C6E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BA60F-DE6F-45D4-98F5-DAB0AE3C7AA8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191815-F32C-79C6-F80C-A5BBD2C060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0A1C5C-8202-C2B0-6F99-1BA0298AED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D9921-1366-4828-99D6-72E4CD9886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9527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8A604F-7807-AF97-88C5-8E6D2FA29D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1A9397-89DF-65C1-9E32-81C93174B0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0F490D-873A-0C48-46D6-D3C9390373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DFE2A9-3B82-EEB3-E11B-CF498EB6DA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BA60F-DE6F-45D4-98F5-DAB0AE3C7AA8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718C81-3240-EC54-F4DF-4DFC3627C2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DE98B5-3F04-CF4D-2277-871D78E1E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D9921-1366-4828-99D6-72E4CD9886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6886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214C3F-45A7-DA67-F289-6F809EC3D0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4ABB36-A006-B3F9-A145-70C6BCD217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D71977-979A-99C0-CE46-6C14719377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7A7613D-1728-12D5-8D7F-D158B85E98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D205F0-5FF5-2E8C-5914-D55636BFAEF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9BE2D11-B1D6-FD98-FEE3-B50DF9CAB4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BA60F-DE6F-45D4-98F5-DAB0AE3C7AA8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DE0587-0F4D-1056-2D6B-8D7000165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B769514-D4D3-1A0C-718A-0565EDC00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D9921-1366-4828-99D6-72E4CD9886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5271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31F843-F750-3E88-99A3-567A705352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DCAF55A-A754-5EAB-2605-A5C089E6B3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BA60F-DE6F-45D4-98F5-DAB0AE3C7AA8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0B8E6A-683E-93FE-D008-2BB2369478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74B0FA-5B2A-D625-E59C-07418CA8A5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D9921-1366-4828-99D6-72E4CD9886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0682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5F8395A-8E7B-E646-828F-4F9AE8805B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BA60F-DE6F-45D4-98F5-DAB0AE3C7AA8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C031A2E-0DF7-4404-65B2-F3C992E438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790C0A-C670-4146-9E75-78C1E3C77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D9921-1366-4828-99D6-72E4CD9886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9937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99DE2-D029-A208-FC2A-F79160C88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DD694B-7DBD-0C78-383F-42CAA4C0C1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4358C2-1B9C-26CE-0DE4-294C23B551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DA6462-808D-1E93-9819-5277335336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BA60F-DE6F-45D4-98F5-DAB0AE3C7AA8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F74754-9004-74CF-72C6-30CF5B890F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A86DE7-1C51-233F-32DD-831DF7542B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D9921-1366-4828-99D6-72E4CD9886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9071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79B7F-AB62-3B55-3377-85101AB699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977D260-78A4-5423-46E5-AB99F298301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1176F8-A8D8-016E-8A9C-46BCE38914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854A23-94C1-BEFD-3F67-71C80972BA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BA60F-DE6F-45D4-98F5-DAB0AE3C7AA8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655BF0-D34F-899D-1FB8-B37FD1C15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4FCC56-80A0-3F27-57FF-DF10380C7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D9921-1366-4828-99D6-72E4CD9886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788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A959D4-A39C-C2A9-E35A-17CBC20BEB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70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5D15EE-5F98-EAC8-3D57-93F05E5417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7DF279-581C-0FF7-E891-4C053EA0E93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6BA60F-DE6F-45D4-98F5-DAB0AE3C7AA8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2869D4-ACD8-E120-D12F-BA4F2A2383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9AD0BB-1444-8ED2-EC8E-0F95756A2B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5D9921-1366-4828-99D6-72E4CD9886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0771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j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auto.gluon.ai/stable/index.html" TargetMode="External"/><Relationship Id="rId7" Type="http://schemas.openxmlformats.org/officeDocument/2006/relationships/hyperlink" Target="https://hyperopt.github.io/hyperopt-sklearn/" TargetMode="External"/><Relationship Id="rId2" Type="http://schemas.openxmlformats.org/officeDocument/2006/relationships/hyperlink" Target="https://docs.h2o.ai/h2o/latest-stable/h2o-docs/automl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utoml.github.io/auto-sklearn/master/" TargetMode="External"/><Relationship Id="rId5" Type="http://schemas.openxmlformats.org/officeDocument/2006/relationships/hyperlink" Target="https://microsoft.github.io/FLAML/" TargetMode="External"/><Relationship Id="rId4" Type="http://schemas.openxmlformats.org/officeDocument/2006/relationships/hyperlink" Target="https://azure.microsoft.com/en-us/products/machine-learning/automatedml/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proceedings.mlr.press/v97/locatello19a.html" TargetMode="External"/><Relationship Id="rId2" Type="http://schemas.openxmlformats.org/officeDocument/2006/relationships/hyperlink" Target="https://hal.science/hal-00417283/document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hyperlink" Target="https://www.cs.helsinki.fi/u/ahyvarin/papers/udl.shtml" TargetMode="Externa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s://arxiv.org/abs/1802.05365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1810.04805" TargetMode="Externa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7.png"/><Relationship Id="rId3" Type="http://schemas.openxmlformats.org/officeDocument/2006/relationships/diagramLayout" Target="../diagrams/layout3.xml"/><Relationship Id="rId7" Type="http://schemas.openxmlformats.org/officeDocument/2006/relationships/image" Target="../media/image9.png"/><Relationship Id="rId12" Type="http://schemas.openxmlformats.org/officeDocument/2006/relationships/image" Target="../media/image13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11" Type="http://schemas.openxmlformats.org/officeDocument/2006/relationships/image" Target="../media/image8.png"/><Relationship Id="rId5" Type="http://schemas.openxmlformats.org/officeDocument/2006/relationships/diagramColors" Target="../diagrams/colors3.xml"/><Relationship Id="rId15" Type="http://schemas.openxmlformats.org/officeDocument/2006/relationships/image" Target="../media/image19.png"/><Relationship Id="rId10" Type="http://schemas.openxmlformats.org/officeDocument/2006/relationships/image" Target="../media/image7.png"/><Relationship Id="rId4" Type="http://schemas.openxmlformats.org/officeDocument/2006/relationships/diagramQuickStyle" Target="../diagrams/quickStyle3.xml"/><Relationship Id="rId9" Type="http://schemas.openxmlformats.org/officeDocument/2006/relationships/image" Target="../media/image11.png"/><Relationship Id="rId14" Type="http://schemas.openxmlformats.org/officeDocument/2006/relationships/image" Target="../media/image18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olab.research.google.com/github/CausalAIBook/MetricsMLNotebooks/blob/main/PM5/DoubleML_and_Feature_Engineering_with_BERT.ipynb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F75B5-ED69-27C1-9FB0-854DF4386A5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MS&amp;E 228: Modern Non-Linear Prediction (Part II)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45C2F9-CD64-87A9-69E9-D402FA9F049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Vasilis Syrgkanis</a:t>
            </a:r>
          </a:p>
          <a:p>
            <a:r>
              <a:rPr lang="en-US" dirty="0"/>
              <a:t>MS&amp;E, Stanford</a:t>
            </a:r>
          </a:p>
        </p:txBody>
      </p:sp>
    </p:spTree>
    <p:extLst>
      <p:ext uri="{BB962C8B-B14F-4D97-AF65-F5344CB8AC3E}">
        <p14:creationId xmlns:p14="http://schemas.microsoft.com/office/powerpoint/2010/main" val="15369105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B5DFA-171F-2782-EFF9-C62805C822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Modern Non-Linear Predictive Models: Neural Networks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6024F5-24D3-4B92-FD14-E3896B08F5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6575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696498-9C80-2DAB-57D9-6C3586E59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anchor="b">
            <a:normAutofit/>
          </a:bodyPr>
          <a:lstStyle/>
          <a:p>
            <a:r>
              <a:rPr lang="en-US" sz="5400"/>
              <a:t>(Shallow) Neural Networks</a:t>
            </a:r>
          </a:p>
        </p:txBody>
      </p:sp>
      <p:pic>
        <p:nvPicPr>
          <p:cNvPr id="6" name="Picture 4" descr="Neuron system in yellow and light blue">
            <a:extLst>
              <a:ext uri="{FF2B5EF4-FFF2-40B4-BE49-F238E27FC236}">
                <a16:creationId xmlns:a16="http://schemas.microsoft.com/office/drawing/2014/main" id="{F7566143-81FA-6E88-4E92-17B7538A6C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837" r="26814" b="1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8685BF-AA35-ADB8-C23A-2503456E3F8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297762" y="2706624"/>
                <a:ext cx="4299421" cy="3483864"/>
              </a:xfrm>
            </p:spPr>
            <p:txBody>
              <a:bodyPr>
                <a:normAutofit/>
              </a:bodyPr>
              <a:lstStyle/>
              <a:p>
                <a:r>
                  <a:rPr lang="en-US" sz="2200" dirty="0"/>
                  <a:t>We approximate the CEF with data-driven engineered features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2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sz="2200" b="0" i="1">
                          <a:latin typeface="Cambria Math" panose="02040503050406030204" pitchFamily="18" charset="0"/>
                        </a:rPr>
                        <m:t>≔</m:t>
                      </m:r>
                      <m:sSup>
                        <m:sSupPr>
                          <m:ctrlPr>
                            <a:rPr lang="en-US" sz="2200" b="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b="0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p>
                          <m:r>
                            <a:rPr lang="en-US" sz="2200" b="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200" b="0" i="1">
                          <a:latin typeface="Cambria Math" panose="02040503050406030204" pitchFamily="18" charset="0"/>
                        </a:rPr>
                        <m:t>𝜙</m:t>
                      </m:r>
                      <m:d>
                        <m:dPr>
                          <m:ctrlPr>
                            <a:rPr lang="en-US" sz="22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0" i="1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200" b="0" i="1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2200" b="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</m:oMath>
                  </m:oMathPara>
                </a14:m>
                <a:endParaRPr lang="en-US" sz="2200" dirty="0"/>
              </a:p>
              <a:p>
                <a:r>
                  <a:rPr lang="en-US" sz="2200" dirty="0"/>
                  <a:t>Typical choice of </a:t>
                </a:r>
                <a14:m>
                  <m:oMath xmlns:m="http://schemas.openxmlformats.org/officeDocument/2006/math">
                    <m:r>
                      <a:rPr lang="en-US" sz="2200" b="0" i="1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sz="2200" dirty="0"/>
                  <a:t> is: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>
                          <a:latin typeface="Cambria Math" panose="02040503050406030204" pitchFamily="18" charset="0"/>
                        </a:rPr>
                        <m:t>𝜙</m:t>
                      </m:r>
                      <m:d>
                        <m:dPr>
                          <m:ctrlPr>
                            <a:rPr lang="en-US" sz="22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0" i="1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200" b="0" i="1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2200" b="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2200" b="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200" b="0" i="1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sz="22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200" b="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200" b="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2200" b="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sz="2200" b="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en-US" sz="2200" dirty="0"/>
              </a:p>
              <a:p>
                <a:r>
                  <a:rPr lang="en-US" sz="2200" dirty="0"/>
                  <a:t>With </a:t>
                </a:r>
                <a14:m>
                  <m:oMath xmlns:m="http://schemas.openxmlformats.org/officeDocument/2006/math">
                    <m:r>
                      <a:rPr lang="en-US" sz="2200" b="0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2200" dirty="0"/>
                  <a:t> some non-linear function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8685BF-AA35-ADB8-C23A-2503456E3F8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297762" y="2706624"/>
                <a:ext cx="4299421" cy="3483864"/>
              </a:xfrm>
              <a:blipFill>
                <a:blip r:embed="rId3"/>
                <a:stretch>
                  <a:fillRect l="-1560" t="-2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0F48251D-C9D6-D627-4F56-18DB993BCD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1715" y="4932932"/>
            <a:ext cx="2741889" cy="19145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6B4AD1A-25F9-6E0F-FD94-CCDE7EF74D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19162" y="2668320"/>
            <a:ext cx="2445843" cy="2813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210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F551E8-B7EE-F5F1-BF9A-AE652BF7F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(Shallow) Neural Network Objective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25BEE0-3397-1854-04C7-E6D31C23FBE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Parameters chosen by minimizing penalized empirical square loss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 −</m:t>
                                      </m:r>
                                      <m:sSup>
                                        <m:sSup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𝛽</m:t>
                                          </m:r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𝑍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;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pen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Penalty is either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norm (sparsity inducing)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norm (inducing small weights);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/>
                  <a:t> is referred as </a:t>
                </a:r>
                <a:r>
                  <a:rPr lang="en-US" i="1" dirty="0"/>
                  <a:t>weight decay </a:t>
                </a:r>
                <a:r>
                  <a:rPr lang="en-US" dirty="0"/>
                  <a:t>in the case of</a:t>
                </a:r>
                <a:r>
                  <a:rPr lang="en-US" i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Loss is typically minimized via </a:t>
                </a:r>
                <a:r>
                  <a:rPr lang="en-US" i="1" dirty="0"/>
                  <a:t>Stochastic Gradient Descent</a:t>
                </a:r>
                <a:r>
                  <a:rPr lang="en-US" dirty="0"/>
                  <a:t> (SGD)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Loss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B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Loss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B</m:t>
                        </m:r>
                        <m: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;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</m:d>
                  </m:oMath>
                </a14:m>
                <a:r>
                  <a:rPr lang="en-US" dirty="0"/>
                  <a:t> is empirical loss calculated on a sub-sample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 (</a:t>
                </a:r>
                <a:r>
                  <a:rPr lang="en-US" i="1" dirty="0"/>
                  <a:t>batch</a:t>
                </a:r>
                <a:r>
                  <a:rPr lang="en-US" dirty="0"/>
                  <a:t>)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 −</m:t>
                                  </m:r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𝑍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;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pen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Every pass over all the data is referred to as an </a:t>
                </a:r>
                <a:r>
                  <a:rPr lang="en-US" i="1" dirty="0"/>
                  <a:t>epoch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25BEE0-3397-1854-04C7-E6D31C23FBE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 t="-35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06225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CA0E489-F7BB-61DE-B753-6599759764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8850" y="643466"/>
            <a:ext cx="7874299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770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6949BA-7A58-66F8-7729-D56FCC09E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Forms of Regularization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FFE729-E06C-008B-38EC-AD650BD444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/>
              <a:t>Stochasticity</a:t>
            </a:r>
            <a:r>
              <a:rPr lang="en-US" dirty="0"/>
              <a:t> and iterative nature of SGD is by itself a regularization method (implicit regularization)</a:t>
            </a:r>
          </a:p>
          <a:p>
            <a:r>
              <a:rPr lang="en-US" i="1" dirty="0"/>
              <a:t>Penalties</a:t>
            </a:r>
            <a:r>
              <a:rPr lang="en-US" dirty="0"/>
              <a:t> are explicit form of regularization</a:t>
            </a:r>
          </a:p>
          <a:p>
            <a:r>
              <a:rPr lang="en-US" i="1" dirty="0"/>
              <a:t>Drop-out.</a:t>
            </a:r>
            <a:r>
              <a:rPr lang="en-US" dirty="0"/>
              <a:t> At each training step, shutdown some of the neurons. Implicitly regularizes by having multiple neurons learn important concepts, acting as substitutes</a:t>
            </a:r>
          </a:p>
          <a:p>
            <a:r>
              <a:rPr lang="en-US" i="1" dirty="0"/>
              <a:t>Early stopping.</a:t>
            </a:r>
            <a:r>
              <a:rPr lang="en-US" dirty="0"/>
              <a:t> Measure out of sample performance after a few iterations of SGD and stop if it stops improving</a:t>
            </a:r>
          </a:p>
        </p:txBody>
      </p:sp>
    </p:spTree>
    <p:extLst>
      <p:ext uri="{BB962C8B-B14F-4D97-AF65-F5344CB8AC3E}">
        <p14:creationId xmlns:p14="http://schemas.microsoft.com/office/powerpoint/2010/main" val="1397214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83F208-5196-C3B2-C5F1-874AFBB3D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Theory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AC978C0-C165-C973-A463-9AA20ACAB0A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b="1" dirty="0"/>
                  <a:t>Structured Sparsity and Smoothness.</a:t>
                </a:r>
                <a:r>
                  <a:rPr lang="en-US" dirty="0"/>
                  <a:t> Assume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dirty="0"/>
                  <a:t> is a composition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∘…∘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-</a:t>
                </a:r>
                <a:r>
                  <a:rPr lang="en-US" dirty="0" err="1"/>
                  <a:t>th</a:t>
                </a:r>
                <a:r>
                  <a:rPr lang="en-US" dirty="0"/>
                  <a:t> function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sup>
                    </m:sSup>
                  </m:oMath>
                </a14:m>
                <a:r>
                  <a:rPr lang="en-US" dirty="0"/>
                  <a:t> has its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dirty="0"/>
                  <a:t>components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-smooth (</a:t>
                </a:r>
                <a:r>
                  <a:rPr lang="en-US" i="1" dirty="0"/>
                  <a:t>smoothness</a:t>
                </a:r>
                <a:r>
                  <a:rPr lang="en-US" dirty="0"/>
                  <a:t>) and depends only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≪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input variables (</a:t>
                </a:r>
                <a:r>
                  <a:rPr lang="en-US" i="1" dirty="0"/>
                  <a:t>sparsity</a:t>
                </a:r>
                <a:r>
                  <a:rPr lang="en-US" dirty="0"/>
                  <a:t>); these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variables can be different for each component</a:t>
                </a:r>
              </a:p>
              <a:p>
                <a:pPr marL="0" indent="0">
                  <a:buNone/>
                </a:pPr>
                <a:r>
                  <a:rPr lang="en-US" i="1" dirty="0"/>
                  <a:t>Effective dimension</a:t>
                </a:r>
                <a:r>
                  <a:rPr lang="en-US" dirty="0"/>
                  <a:t>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≔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lim>
                        </m:limLow>
                      </m:fName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den>
                            </m:f>
                          </m:sup>
                        </m:sSup>
                      </m:e>
                    </m:func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AC978C0-C165-C973-A463-9AA20ACAB0A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241" r="-12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7C71D35-A5A3-D211-3FAF-6D6E9E233769}"/>
                  </a:ext>
                </a:extLst>
              </p:cNvPr>
              <p:cNvSpPr txBox="1"/>
              <p:nvPr/>
            </p:nvSpPr>
            <p:spPr>
              <a:xfrm>
                <a:off x="838200" y="4899329"/>
                <a:ext cx="10515600" cy="1755446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0" rIns="91440" bIns="0">
                <a:sp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1000"/>
                  </a:spcBef>
                </a:pPr>
                <a:r>
                  <a:rPr lang="en-US" sz="2800" b="1" dirty="0">
                    <a:solidFill>
                      <a:prstClr val="black"/>
                    </a:solidFill>
                    <a:latin typeface="Calibri Light" panose="020F0302020204030204"/>
                  </a:rPr>
                  <a:t>Theorem[Schmidt-Hieber’20].</a:t>
                </a:r>
                <a:r>
                  <a:rPr lang="en-US" sz="2800" dirty="0">
                    <a:solidFill>
                      <a:prstClr val="black"/>
                    </a:solidFill>
                    <a:latin typeface="Calibri Light" panose="020F0302020204030204"/>
                  </a:rPr>
                  <a:t> If depth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∼</m:t>
                    </m:r>
                    <m:r>
                      <m:rPr>
                        <m:sty m:val="p"/>
                      </m:rPr>
                      <a:rPr lang="en-US" sz="28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sz="2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sz="2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>
                    <a:solidFill>
                      <a:prstClr val="black"/>
                    </a:solidFill>
                    <a:latin typeface="Calibri Light" panose="020F0302020204030204"/>
                  </a:rPr>
                  <a:t> and width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sz="2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func>
                      <m:funcPr>
                        <m:ctrlPr>
                          <a:rPr lang="en-US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sz="2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e>
                    </m:func>
                  </m:oMath>
                </a14:m>
                <a:r>
                  <a:rPr lang="en-US" sz="2800" dirty="0">
                    <a:solidFill>
                      <a:prstClr val="black"/>
                    </a:solidFill>
                    <a:latin typeface="Calibri Light" panose="020F0302020204030204"/>
                  </a:rPr>
                  <a:t>, and several other regularity conditions, then error of an appropriately trained neural network is at most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≈</m:t>
                    </m:r>
                    <m:rad>
                      <m:radPr>
                        <m:degHide m:val="on"/>
                        <m:ctrlPr>
                          <a:rPr lang="en-US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sz="2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num>
                          <m:den>
                            <m:r>
                              <a:rPr lang="en-US" sz="2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e>
                    </m:rad>
                    <m:r>
                      <m:rPr>
                        <m:sty m:val="p"/>
                      </m:rPr>
                      <a:rPr lang="en-US" sz="28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polylog</m:t>
                    </m:r>
                    <m:r>
                      <a:rPr lang="en-US" sz="2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800" dirty="0">
                  <a:solidFill>
                    <a:prstClr val="black"/>
                  </a:solidFill>
                  <a:latin typeface="Calibri Light" panose="020F0302020204030204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7C71D35-A5A3-D211-3FAF-6D6E9E2337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899329"/>
                <a:ext cx="10515600" cy="1755446"/>
              </a:xfrm>
              <a:prstGeom prst="roundRect">
                <a:avLst/>
              </a:prstGeom>
              <a:blipFill>
                <a:blip r:embed="rId3"/>
                <a:stretch>
                  <a:fillRect l="-347" t="-30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97545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6367DE-AD36-1E0E-8C02-5D391BB92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sz="3800"/>
              <a:t>A Reminder: Fancy isn’t always better</a:t>
            </a:r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243FC18-F36C-1E1D-095A-78BF262198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200" dirty="0"/>
              <a:t>Predictive performance for predicting wages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4A2A469-E2E2-17B3-AA44-7915FCE282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5036" y="640080"/>
            <a:ext cx="6802239" cy="557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1288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822A38-0964-0173-AA00-F1BF65E579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sz="3800"/>
              <a:t>But many times it is crucial</a:t>
            </a:r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45617A5-6142-C3BD-0D96-62B52229EE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200" dirty="0"/>
              <a:t>Predicting prices from product characteristics at Amazon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Bajari</a:t>
            </a:r>
            <a:r>
              <a:rPr lang="en-US" sz="2200" dirty="0"/>
              <a:t> et al. 2021, </a:t>
            </a:r>
            <a:r>
              <a:rPr lang="en-US" sz="2200" i="1" dirty="0"/>
              <a:t>Hedonic prices and quality adjusted price indices powered by AI</a:t>
            </a:r>
            <a:r>
              <a:rPr lang="en-US" sz="2200" dirty="0"/>
              <a:t>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7A06008-2A30-D8A3-626A-51BBBFF99A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1737588"/>
            <a:ext cx="6903720" cy="3382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4454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233DE-A6F9-AB78-27A5-409DD9866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method should I use?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D95EB5-BC87-846F-0E6E-B0F608DE17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Stacking and </a:t>
            </a:r>
            <a:r>
              <a:rPr lang="en-US" dirty="0" err="1"/>
              <a:t>Ensembling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84167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2E7252-18F6-3CBC-0923-62B65EC3D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all and combine: Stacking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4A11E9-5B05-828A-D474-8C011E16190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10000"/>
              </a:bodyPr>
              <a:lstStyle/>
              <a:p>
                <a:r>
                  <a:rPr lang="en-US" dirty="0"/>
                  <a:t>If you have many models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</m:sSub>
                  </m:oMath>
                </a14:m>
                <a:r>
                  <a:rPr lang="en-US" dirty="0"/>
                  <a:t> we can combine based on out-of-sample performance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eqArr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Best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Loss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=&amp;</m:t>
                          </m:r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lim>
                              </m:limLow>
                            </m:fNam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acc>
                                                <m:accPr>
                                                  <m:chr m:val="̂"/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𝑔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𝑍</m:t>
                                              </m:r>
                                            </m:e>
                                          </m:d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func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=&amp;</m:t>
                          </m:r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≥0:</m:t>
                                  </m:r>
                                  <m:nary>
                                    <m:naryPr>
                                      <m:chr m:val="∑"/>
                                      <m:supHide m:val="on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  <m:sup/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nary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lim>
                              </m:limLow>
                            </m:fName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𝑌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acc>
                                                    <m:accPr>
                                                      <m:chr m:val="̂"/>
                                                      <m:ctrlP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accPr>
                                                    <m:e>
                                                      <m: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𝑔</m:t>
                                                      </m:r>
                                                    </m:e>
                                                  </m:acc>
                                                </m:e>
                                                <m:sub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𝑘</m:t>
                                                  </m:r>
                                                </m:sub>
                                              </m:sSub>
                                              <m:d>
                                                <m:d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𝑍</m:t>
                                                  </m:r>
                                                </m:e>
                                              </m:d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nary>
                            </m:e>
                          </m:func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≥&amp;</m:t>
                          </m:r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≥0:</m:t>
                                  </m:r>
                                  <m:nary>
                                    <m:naryPr>
                                      <m:chr m:val="∑"/>
                                      <m:supHide m:val="on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  <m:sup/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nary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lim>
                              </m:limLow>
                            </m:fNam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nary>
                                            <m:naryPr>
                                              <m:chr m:val="∑"/>
                                              <m:supHide m:val="on"/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naryPr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  <m:sup/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𝑤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𝑘</m:t>
                                                  </m:r>
                                                </m:sub>
                                              </m:sSub>
                                            </m:e>
                                          </m:nary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acc>
                                                <m:accPr>
                                                  <m:chr m:val="̂"/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𝑔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𝑍</m:t>
                                              </m:r>
                                            </m:e>
                                          </m:d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fun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Loss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of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Best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Ensemble</m:t>
                          </m:r>
                        </m:e>
                      </m:eqAr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4A11E9-5B05-828A-D474-8C011E1619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12" t="-26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704900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A4510B6E-6D01-53DC-6ABA-8232ED46615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61520083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BCEB70C-AAEE-3028-D611-021779E731E1}"/>
              </a:ext>
            </a:extLst>
          </p:cNvPr>
          <p:cNvSpPr/>
          <p:nvPr/>
        </p:nvSpPr>
        <p:spPr>
          <a:xfrm>
            <a:off x="4106333" y="1236130"/>
            <a:ext cx="6244167" cy="1214969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72FBD6-AE6A-9133-4F69-84D8C54CD121}"/>
              </a:ext>
            </a:extLst>
          </p:cNvPr>
          <p:cNvSpPr txBox="1"/>
          <p:nvPr/>
        </p:nvSpPr>
        <p:spPr>
          <a:xfrm>
            <a:off x="4969933" y="923977"/>
            <a:ext cx="4726550" cy="408623"/>
          </a:xfrm>
          <a:prstGeom prst="round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Linear Predictive Models and Statistical Inference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43A5474-8A26-3674-2F68-6CB0817ECA97}"/>
              </a:ext>
            </a:extLst>
          </p:cNvPr>
          <p:cNvSpPr/>
          <p:nvPr/>
        </p:nvSpPr>
        <p:spPr>
          <a:xfrm>
            <a:off x="4106332" y="2832100"/>
            <a:ext cx="6244167" cy="1214968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5616602-CB05-3404-90FD-3B74FCE46A4E}"/>
              </a:ext>
            </a:extLst>
          </p:cNvPr>
          <p:cNvSpPr txBox="1"/>
          <p:nvPr/>
        </p:nvSpPr>
        <p:spPr>
          <a:xfrm>
            <a:off x="5008332" y="2558940"/>
            <a:ext cx="4109523" cy="408623"/>
          </a:xfrm>
          <a:prstGeom prst="round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Causal Identification in Observational Data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A85F8D1-C801-04ED-CE9D-B551CE31EE96}"/>
              </a:ext>
            </a:extLst>
          </p:cNvPr>
          <p:cNvSpPr/>
          <p:nvPr/>
        </p:nvSpPr>
        <p:spPr>
          <a:xfrm>
            <a:off x="1924346" y="2832099"/>
            <a:ext cx="1788285" cy="2777067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AA65510-B30B-B667-097E-AD9B5A3797E9}"/>
              </a:ext>
            </a:extLst>
          </p:cNvPr>
          <p:cNvSpPr txBox="1"/>
          <p:nvPr/>
        </p:nvSpPr>
        <p:spPr>
          <a:xfrm>
            <a:off x="42333" y="3515120"/>
            <a:ext cx="1989667" cy="1328023"/>
          </a:xfrm>
          <a:prstGeom prst="round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+mj-lt"/>
              </a:rPr>
              <a:t>Non-Linear Predictive Models and Statistical Inference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162BA2E2-020E-3773-B6EE-2826901489CE}"/>
              </a:ext>
            </a:extLst>
          </p:cNvPr>
          <p:cNvSpPr/>
          <p:nvPr/>
        </p:nvSpPr>
        <p:spPr>
          <a:xfrm>
            <a:off x="4106332" y="4394198"/>
            <a:ext cx="6244167" cy="1214968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7F861B1-18ED-9DEC-88D6-1F7209F94171}"/>
              </a:ext>
            </a:extLst>
          </p:cNvPr>
          <p:cNvSpPr txBox="1"/>
          <p:nvPr/>
        </p:nvSpPr>
        <p:spPr>
          <a:xfrm>
            <a:off x="5932793" y="5579319"/>
            <a:ext cx="2260599" cy="408623"/>
          </a:xfrm>
          <a:prstGeom prst="round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Topics</a:t>
            </a:r>
          </a:p>
        </p:txBody>
      </p:sp>
    </p:spTree>
    <p:extLst>
      <p:ext uri="{BB962C8B-B14F-4D97-AF65-F5344CB8AC3E}">
        <p14:creationId xmlns:p14="http://schemas.microsoft.com/office/powerpoint/2010/main" val="11393619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80E468-1C8D-0E39-4823-33D8E1FB6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2C57A5A-2719-B923-7C76-A6021655A9B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Train an OLS on the out-of-sample data predicting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 with features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</m:d>
                  </m:oMath>
                </a14:m>
                <a:r>
                  <a:rPr lang="en-US" dirty="0"/>
                  <a:t> to learn weights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dirty="0"/>
                  <a:t>; return ensemble prediction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acc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≔</m:t>
                      </m:r>
                      <m:nary>
                        <m:naryPr>
                          <m:chr m:val="∑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If models are too many, we can train Lasso on out-of-sample to learn weights, to avoid overfitting!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2C57A5A-2719-B923-7C76-A6021655A9B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5144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AA460-65EC-C254-2EB7-656F5C1DA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I choose all these hyperparameters?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7EA639-A924-41CC-6893-CB9FD99BB4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3679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C74BC8-54AA-E785-CE80-F0C8AB77E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Auto-ML frameworks!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F9ADBD-FB4A-A346-8AE8-43B6EFE098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Automatic and clever search over the hyperparameter space</a:t>
            </a:r>
          </a:p>
          <a:p>
            <a:r>
              <a:rPr lang="en-US" dirty="0"/>
              <a:t>Very few lines of code</a:t>
            </a:r>
          </a:p>
          <a:p>
            <a:r>
              <a:rPr lang="en-US" dirty="0"/>
              <a:t>Typically much better performance than handpicking yourself</a:t>
            </a:r>
          </a:p>
          <a:p>
            <a:r>
              <a:rPr lang="en-US" dirty="0"/>
              <a:t>Unless a lot of domain knowledge of what types of functions are better approximators</a:t>
            </a:r>
          </a:p>
          <a:p>
            <a:endParaRPr lang="en-US" dirty="0"/>
          </a:p>
          <a:p>
            <a:r>
              <a:rPr lang="en-US" dirty="0"/>
              <a:t>Many user-friendly tools: </a:t>
            </a:r>
            <a:r>
              <a:rPr lang="en-US" dirty="0">
                <a:hlinkClick r:id="rId2"/>
              </a:rPr>
              <a:t>H2O-AutoML</a:t>
            </a:r>
            <a:r>
              <a:rPr lang="en-US" dirty="0"/>
              <a:t>, </a:t>
            </a:r>
            <a:r>
              <a:rPr lang="en-US" dirty="0">
                <a:hlinkClick r:id="rId3"/>
              </a:rPr>
              <a:t>Auto-Gluon</a:t>
            </a:r>
            <a:r>
              <a:rPr lang="en-US" dirty="0"/>
              <a:t>, </a:t>
            </a:r>
            <a:r>
              <a:rPr lang="en-US" dirty="0">
                <a:hlinkClick r:id="rId4"/>
              </a:rPr>
              <a:t>Azure-</a:t>
            </a:r>
            <a:r>
              <a:rPr lang="en-US" dirty="0" err="1">
                <a:hlinkClick r:id="rId4"/>
              </a:rPr>
              <a:t>AutoML</a:t>
            </a:r>
            <a:r>
              <a:rPr lang="en-US" dirty="0"/>
              <a:t>, </a:t>
            </a:r>
            <a:r>
              <a:rPr lang="en-US" dirty="0">
                <a:hlinkClick r:id="rId5"/>
              </a:rPr>
              <a:t>FLAML</a:t>
            </a:r>
            <a:r>
              <a:rPr lang="en-US" dirty="0"/>
              <a:t>, </a:t>
            </a:r>
            <a:r>
              <a:rPr lang="en-US" dirty="0">
                <a:hlinkClick r:id="rId6"/>
              </a:rPr>
              <a:t>Auto-</a:t>
            </a:r>
            <a:r>
              <a:rPr lang="en-US" dirty="0" err="1">
                <a:hlinkClick r:id="rId6"/>
              </a:rPr>
              <a:t>Sklearn</a:t>
            </a:r>
            <a:r>
              <a:rPr lang="en-US" dirty="0"/>
              <a:t>, </a:t>
            </a:r>
            <a:r>
              <a:rPr lang="en-US" dirty="0" err="1">
                <a:hlinkClick r:id="rId7"/>
              </a:rPr>
              <a:t>HyperOpt-Sklearn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7293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233DE-A6F9-AB78-27A5-409DD9866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Engineering with Pre-Trained Neural Networks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D95EB5-BC87-846F-0E6E-B0F608DE17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PCA, Large Language Models, Large Vision Models</a:t>
            </a:r>
          </a:p>
        </p:txBody>
      </p:sp>
    </p:spTree>
    <p:extLst>
      <p:ext uri="{BB962C8B-B14F-4D97-AF65-F5344CB8AC3E}">
        <p14:creationId xmlns:p14="http://schemas.microsoft.com/office/powerpoint/2010/main" val="22866162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B13224-C4D8-4841-9FC7-00CAC2403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Auto-Encoders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D39659-1608-95B8-2AAA-E3540A7EE1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2222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A7AB9-E1B1-F8F7-B3F4-5F83612B1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Reducing Dimensionality via Latent Embeddings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AB2E75-FAE6-B5C8-7FF6-67BD59547DD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Suppose we have a high dimensional set of variables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p>
                    </m:sSup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One way to address the curse of dimensionality: find an equally good low dimensional representation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Find small set of features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p>
                    </m:sSup>
                  </m:oMath>
                </a14:m>
                <a:r>
                  <a:rPr lang="en-US" dirty="0"/>
                  <a:t> that “capture all information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dirty="0"/>
                  <a:t>”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AB2E75-FAE6-B5C8-7FF6-67BD59547DD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45813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101AD-41F4-51BA-2680-9FB7909EFB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Reconstruction Error Objective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AB0392B-FB89-01BA-19E7-5D8AA1BEF73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We should be able to predict (reconstruct)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dirty="0"/>
                  <a:t> very accurately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For every original feature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we can predict it well from features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𝑊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Sup>
                                        <m:sSubSup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b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≪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Overall, the following </a:t>
                </a:r>
                <a:r>
                  <a:rPr lang="en-US" i="1" dirty="0"/>
                  <a:t>reconstruction error </a:t>
                </a:r>
                <a:r>
                  <a:rPr lang="en-US" dirty="0"/>
                  <a:t>should be small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,…,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𝑊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Sup>
                                            <m:sSubSup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′</m:t>
                                              </m:r>
                                            </m:sup>
                                          </m:sSub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nary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lim>
                              </m:limLow>
                            </m:fNam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d>
                                        <m:dPr>
                                          <m:begChr m:val="‖"/>
                                          <m:endChr m:val="‖"/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𝑊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𝐴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′</m:t>
                                              </m:r>
                                            </m:sup>
                                          </m:s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</m:e>
                                      </m:d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AB0392B-FB89-01BA-19E7-5D8AA1BEF7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30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7093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575B3D-D390-4D8E-4BD2-4FF0682592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en-US" sz="5400"/>
              <a:t>Principal Components</a:t>
            </a:r>
          </a:p>
        </p:txBody>
      </p:sp>
      <p:sp>
        <p:nvSpPr>
          <p:cNvPr id="1033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CF13AAB-A4AF-5ADC-D018-A5ACCD83144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72492" y="2071316"/>
                <a:ext cx="6813045" cy="4119172"/>
              </a:xfrm>
            </p:spPr>
            <p:txBody>
              <a:bodyPr anchor="t">
                <a:normAutofit fontScale="92500" lnSpcReduction="10000"/>
              </a:bodyPr>
              <a:lstStyle/>
              <a:p>
                <a:r>
                  <a:rPr lang="en-US" sz="2200" dirty="0"/>
                  <a:t>Popular approach: 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200" b="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200" b="0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2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200" b="0" i="1"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</m:sSub>
                  </m:oMath>
                </a14:m>
                <a:r>
                  <a:rPr lang="en-US" sz="2200" dirty="0"/>
                  <a:t> that are un-correlated</a:t>
                </a:r>
              </a:p>
              <a:p>
                <a:pPr>
                  <a:spcAft>
                    <a:spcPts val="1800"/>
                  </a:spcAft>
                </a:pPr>
                <a:r>
                  <a:rPr lang="en-US" sz="2200" dirty="0"/>
                  <a:t>Each feature captures an independent (orthogonal) dimension of variation of the original variables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endParaRPr lang="en-US" sz="2200" dirty="0"/>
              </a:p>
              <a:p>
                <a:pPr>
                  <a:spcAft>
                    <a:spcPts val="1200"/>
                  </a:spcAft>
                </a:pPr>
                <a:r>
                  <a:rPr lang="en-US" sz="2200" dirty="0"/>
                  <a:t>Find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sz="2200" dirty="0"/>
                  <a:t> orthogonal projections of the original variables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sz="2200" dirty="0"/>
              </a:p>
              <a:p>
                <a:pPr marL="0" indent="0">
                  <a:spcAft>
                    <a:spcPts val="1800"/>
                  </a:spcAft>
                  <a:buNone/>
                </a:pPr>
                <a:r>
                  <a:rPr lang="en-US" sz="2200" b="0" dirty="0"/>
                  <a:t>  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200" dirty="0"/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200" dirty="0"/>
                  <a:t> (</a:t>
                </a:r>
                <a14:m>
                  <m:oMath xmlns:m="http://schemas.openxmlformats.org/officeDocument/2006/math">
                    <m:r>
                      <a:rPr lang="en-US" sz="2200" b="0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200" b="0" i="1" dirty="0" smtClean="0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sz="2200" b="0" i="1" dirty="0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sz="2200" dirty="0"/>
                  <a:t>)</a:t>
                </a:r>
              </a:p>
              <a:p>
                <a:r>
                  <a:rPr lang="en-US" sz="2200" dirty="0"/>
                  <a:t>The best such set of projections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2200" dirty="0"/>
                  <a:t> such that the “reconstruction error” is minimized is the principal components! (top eigenvectors of </a:t>
                </a:r>
                <a:r>
                  <a:rPr lang="en-US" sz="2200" dirty="0" err="1"/>
                  <a:t>cov</a:t>
                </a:r>
                <a:r>
                  <a:rPr lang="en-US" sz="2200" dirty="0"/>
                  <a:t>. matrix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  <m:sSup>
                          <m:sSup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p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2200" dirty="0"/>
                  <a:t>)</a:t>
                </a:r>
              </a:p>
              <a:p>
                <a:r>
                  <a:rPr lang="en-US" sz="2200" dirty="0"/>
                  <a:t>Due to this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sSub>
                          <m:sSub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sz="22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200" dirty="0"/>
                  <a:t> (</a:t>
                </a:r>
                <a14:m>
                  <m:oMath xmlns:m="http://schemas.openxmlformats.org/officeDocument/2006/math">
                    <m:r>
                      <a:rPr lang="en-US" sz="2200" i="1" dirty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200" i="1" dirty="0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sz="2200" i="1" dirty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sz="2200" dirty="0"/>
                  <a:t>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CF13AAB-A4AF-5ADC-D018-A5ACCD83144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72492" y="2071316"/>
                <a:ext cx="6813045" cy="4119172"/>
              </a:xfrm>
              <a:blipFill>
                <a:blip r:embed="rId2"/>
                <a:stretch>
                  <a:fillRect l="-805" t="-2219" r="-6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65596001-74E1-6EB3-BFDF-A3C7B302CA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76" r="10912" b="2"/>
          <a:stretch/>
        </p:blipFill>
        <p:spPr bwMode="auto">
          <a:xfrm>
            <a:off x="7675658" y="2093976"/>
            <a:ext cx="3941064" cy="4096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71C188A-43AE-39C3-8A7E-5099F4EFF72A}"/>
              </a:ext>
            </a:extLst>
          </p:cNvPr>
          <p:cNvSpPr txBox="1"/>
          <p:nvPr/>
        </p:nvSpPr>
        <p:spPr>
          <a:xfrm>
            <a:off x="5228167" y="6561972"/>
            <a:ext cx="703878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Image Source: https://towardsdatascience.com/principal-component-analysis-pca-explained-visually-with-zero-math-1cbf392b9e7d</a:t>
            </a:r>
          </a:p>
        </p:txBody>
      </p:sp>
    </p:spTree>
    <p:extLst>
      <p:ext uri="{BB962C8B-B14F-4D97-AF65-F5344CB8AC3E}">
        <p14:creationId xmlns:p14="http://schemas.microsoft.com/office/powerpoint/2010/main" val="1803774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487580-9E29-19B3-44AD-B16DB48F0F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en-US" sz="4600"/>
              <a:t>Principal Components as Encoders-Decoders</a:t>
            </a: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AE3F0F6-587B-ECD8-51F7-1A92F8F80B9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72493" y="2071316"/>
                <a:ext cx="7446092" cy="4119172"/>
              </a:xfrm>
            </p:spPr>
            <p:txBody>
              <a:bodyPr anchor="t">
                <a:normAutofit fontScale="92500"/>
              </a:bodyPr>
              <a:lstStyle/>
              <a:p>
                <a:r>
                  <a:rPr lang="en-US" sz="2200" dirty="0"/>
                  <a:t>Principal components encode the original data with a linear transform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sz="2200" b="0" i="1">
                          <a:latin typeface="Cambria Math" panose="02040503050406030204" pitchFamily="18" charset="0"/>
                        </a:rPr>
                        <m:t>→</m:t>
                      </m:r>
                      <m:sSubSup>
                        <m:sSubSupPr>
                          <m:ctrlPr>
                            <a:rPr lang="en-US" sz="2200" b="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200" b="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200" b="0" i="1">
                              <a:latin typeface="Cambria Math" panose="02040503050406030204" pitchFamily="18" charset="0"/>
                            </a:rPr>
                            <m:t>𝐾</m:t>
                          </m:r>
                        </m:sub>
                        <m:sup>
                          <m:r>
                            <a:rPr lang="en-US" sz="2200" b="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sz="2200" b="0" i="1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sz="2200" b="0" i="1">
                          <a:latin typeface="Cambria Math" panose="02040503050406030204" pitchFamily="18" charset="0"/>
                        </a:rPr>
                        <m:t>≔</m:t>
                      </m:r>
                      <m:r>
                        <a:rPr lang="en-US" sz="2200" b="0" i="1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sz="2200" b="0" i="1">
                          <a:latin typeface="Cambria Math" panose="02040503050406030204" pitchFamily="18" charset="0"/>
                        </a:rPr>
                        <m:t>→</m:t>
                      </m:r>
                      <m:sSup>
                        <m:sSupPr>
                          <m:ctrlPr>
                            <a:rPr lang="en-US" sz="2200" b="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b="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sz="2200" b="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200" b="0" i="1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sz="2200" b="0" i="1">
                          <a:latin typeface="Cambria Math" panose="02040503050406030204" pitchFamily="18" charset="0"/>
                        </a:rPr>
                        <m:t>=:</m:t>
                      </m:r>
                      <m:acc>
                        <m:accPr>
                          <m:chr m:val="̂"/>
                          <m:ctrlPr>
                            <a:rPr lang="en-US" sz="2200" b="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200" b="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acc>
                    </m:oMath>
                  </m:oMathPara>
                </a14:m>
                <a:endParaRPr lang="en-US" sz="2200" dirty="0"/>
              </a:p>
              <a:p>
                <a:endParaRPr lang="en-US" sz="2200" dirty="0"/>
              </a:p>
              <a:p>
                <a:r>
                  <a:rPr lang="en-US" sz="2200" dirty="0"/>
                  <a:t>“Encoding” process takes a high-dimensional set of features and “encodes” them or “embeds” them in a low dimensional space</a:t>
                </a:r>
              </a:p>
              <a:p>
                <a:r>
                  <a:rPr lang="en-US" sz="2200" dirty="0"/>
                  <a:t>“Decoding” process takes an “encoding” or “embedding” in this low dimensional space and reconstructs the original set of features in the high-dimensional space</a:t>
                </a:r>
              </a:p>
              <a:p>
                <a:endParaRPr lang="en-US" sz="2200" dirty="0"/>
              </a:p>
              <a:p>
                <a:r>
                  <a:rPr lang="en-US" sz="2200" dirty="0"/>
                  <a:t>For PCA, it also happens that the optimal is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  <m:sup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sz="2200" dirty="0"/>
                  <a:t> (since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  <m:sup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  <m:sup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</m:oMath>
                </a14:m>
                <a:r>
                  <a:rPr lang="en-US" sz="2200" dirty="0"/>
                  <a:t>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AE3F0F6-587B-ECD8-51F7-1A92F8F80B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72493" y="2071316"/>
                <a:ext cx="7446092" cy="4119172"/>
              </a:xfrm>
              <a:blipFill>
                <a:blip r:embed="rId2"/>
                <a:stretch>
                  <a:fillRect l="-737" t="-1627" r="-13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28B35F57-4664-43B8-072F-EF54DAF5F7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11" b="1498"/>
          <a:stretch/>
        </p:blipFill>
        <p:spPr>
          <a:xfrm>
            <a:off x="7906695" y="1854509"/>
            <a:ext cx="3515293" cy="4821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5628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9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05793C-F9F0-9FFD-E82E-A1176B40C4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 fontScale="90000"/>
          </a:bodyPr>
          <a:lstStyle/>
          <a:p>
            <a:r>
              <a:rPr lang="en-US" sz="5400" dirty="0"/>
              <a:t>Deep Encoders-Decoders (Auto-Encoders)</a:t>
            </a:r>
          </a:p>
        </p:txBody>
      </p:sp>
      <p:sp>
        <p:nvSpPr>
          <p:cNvPr id="19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0A4D71-7D74-338A-83F6-CE624AD96CC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72493" y="2071316"/>
                <a:ext cx="6713552" cy="4119172"/>
              </a:xfrm>
            </p:spPr>
            <p:txBody>
              <a:bodyPr anchor="t">
                <a:normAutofit/>
              </a:bodyPr>
              <a:lstStyle/>
              <a:p>
                <a:r>
                  <a:rPr lang="en-US" sz="2200" dirty="0"/>
                  <a:t>Why only linear encoding and decoding functions</a:t>
                </a:r>
              </a:p>
              <a:p>
                <a:endParaRPr lang="en-US" sz="2200" dirty="0"/>
              </a:p>
              <a:p>
                <a:r>
                  <a:rPr lang="en-US" sz="2200" dirty="0"/>
                  <a:t>Neural network-based encoders-decoders</a:t>
                </a:r>
              </a:p>
              <a:p>
                <a:endParaRPr lang="en-US" sz="2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>
                          <a:latin typeface="Cambria Math" panose="02040503050406030204" pitchFamily="18" charset="0"/>
                        </a:rPr>
                        <m:t>𝑊</m:t>
                      </m:r>
                      <m:groupChr>
                        <m:groupChrPr>
                          <m:chr m:val="→"/>
                          <m:vertJc m:val="bot"/>
                          <m:ctrlPr>
                            <a:rPr lang="en-US" sz="2200" b="0" i="1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sSub>
                            <m:sSubPr>
                              <m:ctrlPr>
                                <a:rPr lang="en-US" sz="2200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2"/>
                                </m:rPr>
                                <a:rPr lang="en-US" sz="2200" b="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m:rPr>
                                  <m:brk m:alnAt="2"/>
                                </m:rPr>
                                <a:rPr lang="en-US" sz="2200" b="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groupChr>
                      <m:sSub>
                        <m:sSubPr>
                          <m:ctrlPr>
                            <a:rPr lang="en-US" sz="22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200" b="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groupChr>
                        <m:groupChrPr>
                          <m:chr m:val="→"/>
                          <m:vertJc m:val="bot"/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2"/>
                                </m:rP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sz="2200" b="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groupChr>
                      <m:r>
                        <a:rPr lang="en-US" sz="2200" b="0" i="1">
                          <a:latin typeface="Cambria Math" panose="02040503050406030204" pitchFamily="18" charset="0"/>
                        </a:rPr>
                        <m:t>…</m:t>
                      </m:r>
                      <m:groupChr>
                        <m:groupChrPr>
                          <m:chr m:val="→"/>
                          <m:vertJc m:val="bot"/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2"/>
                                </m:rP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sz="2200" b="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groupChr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200" b="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groupChr>
                        <m:groupChrPr>
                          <m:chr m:val="→"/>
                          <m:vertJc m:val="bot"/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2200" b="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groupChr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groupChr>
                        <m:groupChrPr>
                          <m:chr m:val="→"/>
                          <m:vertJc m:val="bot"/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2200" b="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groupChr>
                      <m:r>
                        <a:rPr lang="en-US" sz="2200" b="0" i="1">
                          <a:latin typeface="Cambria Math" panose="02040503050406030204" pitchFamily="18" charset="0"/>
                        </a:rPr>
                        <m:t>…</m:t>
                      </m:r>
                      <m:groupChr>
                        <m:groupChrPr>
                          <m:chr m:val="→"/>
                          <m:vertJc m:val="bot"/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2200" b="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</m:groupChr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2200" b="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sz="2200" b="0" i="1">
                          <a:latin typeface="Cambria Math" panose="02040503050406030204" pitchFamily="18" charset="0"/>
                        </a:rPr>
                        <m:t>=:</m:t>
                      </m:r>
                      <m:acc>
                        <m:accPr>
                          <m:chr m:val="̂"/>
                          <m:ctrlPr>
                            <a:rPr lang="en-US" sz="2200" b="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200" b="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acc>
                    </m:oMath>
                  </m:oMathPara>
                </a14:m>
                <a:endParaRPr lang="en-US" sz="2200" dirty="0"/>
              </a:p>
              <a:p>
                <a:endParaRPr lang="en-US" sz="2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0A4D71-7D74-338A-83F6-CE624AD96CC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72493" y="2071316"/>
                <a:ext cx="6713552" cy="4119172"/>
              </a:xfrm>
              <a:blipFill>
                <a:blip r:embed="rId2"/>
                <a:stretch>
                  <a:fillRect l="-1090" t="-1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77F902FD-6B7A-A3BA-01CC-D8C61E190E7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472" t="1" r="377" b="1"/>
          <a:stretch/>
        </p:blipFill>
        <p:spPr>
          <a:xfrm>
            <a:off x="6650713" y="2132076"/>
            <a:ext cx="4940300" cy="4096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4299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A4510B6E-6D01-53DC-6ABA-8232ED46615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3293588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BCEB70C-AAEE-3028-D611-021779E731E1}"/>
              </a:ext>
            </a:extLst>
          </p:cNvPr>
          <p:cNvSpPr/>
          <p:nvPr/>
        </p:nvSpPr>
        <p:spPr>
          <a:xfrm>
            <a:off x="4106333" y="1236130"/>
            <a:ext cx="6244167" cy="1214969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72FBD6-AE6A-9133-4F69-84D8C54CD121}"/>
              </a:ext>
            </a:extLst>
          </p:cNvPr>
          <p:cNvSpPr txBox="1"/>
          <p:nvPr/>
        </p:nvSpPr>
        <p:spPr>
          <a:xfrm>
            <a:off x="4969933" y="923977"/>
            <a:ext cx="4726550" cy="408623"/>
          </a:xfrm>
          <a:prstGeom prst="round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Linear Predictive Models and Statistical Inference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43A5474-8A26-3674-2F68-6CB0817ECA97}"/>
              </a:ext>
            </a:extLst>
          </p:cNvPr>
          <p:cNvSpPr/>
          <p:nvPr/>
        </p:nvSpPr>
        <p:spPr>
          <a:xfrm>
            <a:off x="4106332" y="2832100"/>
            <a:ext cx="6244167" cy="1214968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5616602-CB05-3404-90FD-3B74FCE46A4E}"/>
              </a:ext>
            </a:extLst>
          </p:cNvPr>
          <p:cNvSpPr txBox="1"/>
          <p:nvPr/>
        </p:nvSpPr>
        <p:spPr>
          <a:xfrm>
            <a:off x="5008332" y="2558940"/>
            <a:ext cx="4109523" cy="408623"/>
          </a:xfrm>
          <a:prstGeom prst="round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Causal Identification in Observational Data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A85F8D1-C801-04ED-CE9D-B551CE31EE96}"/>
              </a:ext>
            </a:extLst>
          </p:cNvPr>
          <p:cNvSpPr/>
          <p:nvPr/>
        </p:nvSpPr>
        <p:spPr>
          <a:xfrm>
            <a:off x="1924346" y="2832099"/>
            <a:ext cx="1788285" cy="2777067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AA65510-B30B-B667-097E-AD9B5A3797E9}"/>
              </a:ext>
            </a:extLst>
          </p:cNvPr>
          <p:cNvSpPr txBox="1"/>
          <p:nvPr/>
        </p:nvSpPr>
        <p:spPr>
          <a:xfrm>
            <a:off x="42333" y="3515120"/>
            <a:ext cx="1989667" cy="1328023"/>
          </a:xfrm>
          <a:prstGeom prst="round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+mj-lt"/>
              </a:rPr>
              <a:t>Non-Linear Predictive Models and Statistical Inference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162BA2E2-020E-3773-B6EE-2826901489CE}"/>
              </a:ext>
            </a:extLst>
          </p:cNvPr>
          <p:cNvSpPr/>
          <p:nvPr/>
        </p:nvSpPr>
        <p:spPr>
          <a:xfrm>
            <a:off x="4106332" y="4394198"/>
            <a:ext cx="6244167" cy="1214968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7F861B1-18ED-9DEC-88D6-1F7209F94171}"/>
              </a:ext>
            </a:extLst>
          </p:cNvPr>
          <p:cNvSpPr txBox="1"/>
          <p:nvPr/>
        </p:nvSpPr>
        <p:spPr>
          <a:xfrm>
            <a:off x="5932793" y="5579319"/>
            <a:ext cx="2260599" cy="408623"/>
          </a:xfrm>
          <a:prstGeom prst="round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Topics</a:t>
            </a:r>
          </a:p>
        </p:txBody>
      </p:sp>
    </p:spTree>
    <p:extLst>
      <p:ext uri="{BB962C8B-B14F-4D97-AF65-F5344CB8AC3E}">
        <p14:creationId xmlns:p14="http://schemas.microsoft.com/office/powerpoint/2010/main" val="39325532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4846F4-4606-0711-04A9-48309F4DFA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Auto-Encoders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3748984-F4A8-ABE1-B7BC-E6A82DE7E5F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Encoding part is an arbitrary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dirty="0"/>
                  <a:t>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≪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dirty="0"/>
              </a:p>
              <a:p>
                <a:r>
                  <a:rPr lang="en-US" dirty="0"/>
                  <a:t>Decoding part is an arbitrary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p>
                    </m:sSup>
                  </m:oMath>
                </a14:m>
                <a:endParaRPr lang="en-US" dirty="0"/>
              </a:p>
              <a:p>
                <a:endParaRPr lang="en-US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low dimensional “representation” or “embedding”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Goal is to minimize some notion of “reconstruction error”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loss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</m:d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3748984-F4A8-ABE1-B7BC-E6A82DE7E5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1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45877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1F6594-1794-0FD4-DA02-95A6CE35B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PCA to ICA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92F7F49-1C6C-BB19-6BDA-0065035D07B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The PCA reasoning led to latent embeddings that are un-correlated</a:t>
                </a:r>
              </a:p>
              <a:p>
                <a:r>
                  <a:rPr lang="en-US" dirty="0"/>
                  <a:t>Why not </a:t>
                </a:r>
                <a:r>
                  <a:rPr lang="en-US" i="1" dirty="0"/>
                  <a:t>independent?</a:t>
                </a:r>
              </a:p>
              <a:p>
                <a:r>
                  <a:rPr lang="en-US" dirty="0"/>
                  <a:t>Independent component analysis (ICA): find latent embeddings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that can reconstruct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dirty="0"/>
                  <a:t> but are jointly independent (not just uncorrelated)</a:t>
                </a:r>
              </a:p>
              <a:p>
                <a:endParaRPr lang="en-US" dirty="0"/>
              </a:p>
              <a:p>
                <a:r>
                  <a:rPr lang="en-US" i="1" dirty="0"/>
                  <a:t>Linear ICA:</a:t>
                </a:r>
                <a:r>
                  <a:rPr lang="en-US" dirty="0"/>
                  <a:t> find such latent embeddings that are also linear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′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Admits a clean solution with provable guarantees (</a:t>
                </a:r>
                <a:r>
                  <a:rPr lang="en-US" dirty="0">
                    <a:hlinkClick r:id="rId2"/>
                  </a:rPr>
                  <a:t>Common’94</a:t>
                </a:r>
                <a:r>
                  <a:rPr lang="en-US" dirty="0"/>
                  <a:t>)</a:t>
                </a:r>
              </a:p>
              <a:p>
                <a:r>
                  <a:rPr lang="en-US" i="1" dirty="0"/>
                  <a:t>Non-Linear ICA: </a:t>
                </a:r>
                <a:r>
                  <a:rPr lang="en-US" dirty="0"/>
                  <a:t>new literature on “disentangled representations”</a:t>
                </a:r>
              </a:p>
              <a:p>
                <a:r>
                  <a:rPr lang="en-US" dirty="0"/>
                  <a:t>No clean solution (</a:t>
                </a:r>
                <a:r>
                  <a:rPr lang="en-US" dirty="0" err="1">
                    <a:hlinkClick r:id="rId3"/>
                  </a:rPr>
                  <a:t>Locatello</a:t>
                </a:r>
                <a:r>
                  <a:rPr lang="en-US" dirty="0">
                    <a:hlinkClick r:id="rId3"/>
                  </a:rPr>
                  <a:t> et al.’19</a:t>
                </a:r>
                <a:r>
                  <a:rPr lang="en-US" dirty="0"/>
                  <a:t>); requires auxiliary information on latent factors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(e.g. </a:t>
                </a:r>
                <a:r>
                  <a:rPr lang="en-US" dirty="0" err="1">
                    <a:hlinkClick r:id="rId4"/>
                  </a:rPr>
                  <a:t>Hyvarinen’s</a:t>
                </a:r>
                <a:r>
                  <a:rPr lang="en-US" dirty="0">
                    <a:hlinkClick r:id="rId4"/>
                  </a:rPr>
                  <a:t> work</a:t>
                </a:r>
                <a:r>
                  <a:rPr lang="en-US" dirty="0"/>
                  <a:t>)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92F7F49-1C6C-BB19-6BDA-0065035D07B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5"/>
                <a:stretch>
                  <a:fillRect l="-928" t="-28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02494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72A0F-FBD3-9FA4-29D9-C7EED61CF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Variational Auto-Encoders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2945140-56A8-C74C-B751-975BEABFE9A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So far mapping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was deterministic</a:t>
                </a:r>
              </a:p>
              <a:p>
                <a:endParaRPr lang="en-US" dirty="0"/>
              </a:p>
              <a:p>
                <a:r>
                  <a:rPr lang="en-US" dirty="0"/>
                  <a:t>More realistic: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dirty="0"/>
                  <a:t> is a stochastic projection of a low dimensional vector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onto a high-dimensional space</a:t>
                </a:r>
              </a:p>
              <a:p>
                <a:endParaRPr lang="en-US" dirty="0"/>
              </a:p>
              <a:p>
                <a:r>
                  <a:rPr lang="en-US" dirty="0"/>
                  <a:t>In this case, we cannot reverse engineer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dirty="0"/>
                  <a:t> deterministically</a:t>
                </a:r>
              </a:p>
              <a:p>
                <a:endParaRPr lang="en-US" dirty="0"/>
              </a:p>
              <a:p>
                <a:r>
                  <a:rPr lang="en-US" dirty="0"/>
                  <a:t>But we can maybe find a “posterior distribution”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given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2945140-56A8-C74C-B751-975BEABFE9A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 r="-16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54240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DBCA6D-62EF-BE0B-32B7-7A38B810D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Variational Auto-Encoders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3EF8C8A-0E49-9EEA-8D8A-292C7992B25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i="1" dirty="0"/>
                  <a:t>Bottomline:</a:t>
                </a:r>
                <a:r>
                  <a:rPr lang="en-US" dirty="0"/>
                  <a:t> introduce randomness in the encoding part</a:t>
                </a:r>
              </a:p>
              <a:p>
                <a:endParaRPr lang="en-US" dirty="0"/>
              </a:p>
              <a:p>
                <a:r>
                  <a:rPr lang="en-US" dirty="0"/>
                  <a:t>Introduce noise vector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dirty="0"/>
                  <a:t> exogenously drawn (e.g. multivariate normal)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a low dimensional “sampled representation”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dirty="0"/>
                  <a:t>, attempting to approximate the posterior distribution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given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Goal is to minimize some regularized notion of “reconstruction error”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loss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𝑍</m:t>
                                      </m:r>
                                    </m:e>
                                  </m:d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Regularization favors distributions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dirty="0"/>
                  <a:t> with higher variance; that stem </a:t>
                </a:r>
                <a:r>
                  <a:rPr lang="en-US"/>
                  <a:t>from the </a:t>
                </a:r>
                <a:r>
                  <a:rPr lang="en-US" dirty="0"/>
                  <a:t>objective of “learning the posterior”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3EF8C8A-0E49-9EEA-8D8A-292C7992B25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 t="-2801" r="-812" b="-14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390613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40CEC7-BC15-2AB8-18EF-155FE1427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Variational Auto-Encoders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1A50A0D-5777-794D-B58C-B165F32973C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Typically,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dirty="0"/>
                  <a:t> is multivariate standard normal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</m:d>
                  </m:oMath>
                </a14:m>
                <a:r>
                  <a:rPr lang="en-US" dirty="0"/>
                  <a:t> of the form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𝑒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𝜇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𝑍</m:t>
                      </m:r>
                    </m:oMath>
                  </m:oMathPara>
                </a14:m>
                <a:endParaRPr lang="en-US" dirty="0"/>
              </a:p>
              <a:p>
                <a:endParaRPr lang="en-US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</m:d>
                  </m:oMath>
                </a14:m>
                <a:r>
                  <a:rPr lang="en-US" dirty="0"/>
                  <a:t>: deterministic encoding of the mean of the posterior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</m:d>
                  </m:oMath>
                </a14:m>
                <a:r>
                  <a:rPr lang="en-US" dirty="0"/>
                  <a:t>: deterministic encoding of the variance of the posterior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The deterministic quantities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</m:d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</m:d>
                  </m:oMath>
                </a14:m>
                <a:r>
                  <a:rPr lang="en-US" dirty="0"/>
                  <a:t> can be used as “embeddings” or engineered features on downstream tasks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1A50A0D-5777-794D-B58C-B165F32973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77799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B13224-C4D8-4841-9FC7-00CAC2403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Embeddings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D39659-1608-95B8-2AAA-E3540A7EE1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4668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2868E-08EC-D9A7-B4F8-23F255C1D3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Auto-Encoders to General Embeddings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233949-1C41-FE55-6124-01A3DBD6EEC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Auto-encoding (reconstruction objective) not the only objective to construct good embeddings</a:t>
                </a:r>
              </a:p>
              <a:p>
                <a:r>
                  <a:rPr lang="en-US" i="1" dirty="0"/>
                  <a:t>Generally:</a:t>
                </a:r>
                <a:r>
                  <a:rPr lang="en-US" dirty="0"/>
                  <a:t> consider many auxiliary tasks with different target outcomes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that resemble the task we want to solve</a:t>
                </a:r>
              </a:p>
              <a:p>
                <a:pPr>
                  <a:spcAft>
                    <a:spcPts val="1800"/>
                  </a:spcAft>
                </a:pPr>
                <a:r>
                  <a:rPr lang="en-US" i="1" dirty="0"/>
                  <a:t>Goal:</a:t>
                </a:r>
                <a:r>
                  <a:rPr lang="en-US" dirty="0"/>
                  <a:t> find a common embedding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</m:d>
                  </m:oMath>
                </a14:m>
                <a:r>
                  <a:rPr lang="en-US" dirty="0"/>
                  <a:t> that can be used to accomplish all tasks well, i.e.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𝑙𝑜𝑠𝑠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</m:d>
                              </m:e>
                            </m:d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≪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𝑠𝑚𝑎𝑙𝑙</m:t>
                    </m:r>
                  </m:oMath>
                </a14:m>
                <a:r>
                  <a:rPr lang="en-US" dirty="0"/>
                  <a:t>, for all target outcomes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dirty="0"/>
              </a:p>
              <a:p>
                <a:r>
                  <a:rPr lang="en-US" i="1" dirty="0"/>
                  <a:t>Reasoning:</a:t>
                </a:r>
                <a:r>
                  <a:rPr lang="en-US" dirty="0"/>
                  <a:t> if the embedding carries sufficient information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dirty="0"/>
                  <a:t> to be able to accomplish all these related tasks, then it should carry enough information to solve the task we care about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233949-1C41-FE55-6124-01A3DBD6EE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3081" r="-1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45324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20343C-6DAD-0DA6-45A7-998E379646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Auto-Encoders to General Embeddings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F26BD9-5CE9-AACB-D77D-FC92D6E39E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For text data, find an embeddings that perform well in many language tasks (e.g. Q&amp;A, fill the gaps, predict next word)</a:t>
            </a:r>
          </a:p>
          <a:p>
            <a:endParaRPr lang="en-US" dirty="0"/>
          </a:p>
          <a:p>
            <a:r>
              <a:rPr lang="en-US" dirty="0"/>
              <a:t>For image data, find embeddings that perform well in many vision tasks (e.g. classification, object detection etc.)</a:t>
            </a:r>
          </a:p>
          <a:p>
            <a:endParaRPr lang="en-US" dirty="0"/>
          </a:p>
          <a:p>
            <a:r>
              <a:rPr lang="en-US" dirty="0"/>
              <a:t>Typically, we have much larger data sets for these auxiliary tasks than for the task at hand (e.g. web crawling data)</a:t>
            </a:r>
          </a:p>
          <a:p>
            <a:r>
              <a:rPr lang="en-US" dirty="0"/>
              <a:t>We are essentially using these auxiliary data for more informed dimensionality reduction</a:t>
            </a:r>
          </a:p>
        </p:txBody>
      </p:sp>
    </p:spTree>
    <p:extLst>
      <p:ext uri="{BB962C8B-B14F-4D97-AF65-F5344CB8AC3E}">
        <p14:creationId xmlns:p14="http://schemas.microsoft.com/office/powerpoint/2010/main" val="3797495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7E7765-D629-FC7C-2AE3-4082571121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Embeddings for Text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595A8C-608B-F303-C8CA-EA691E7328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7380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F158F0-F97C-F0B5-60AD-370B8CE56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Word2vec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2EC267A-E865-CF54-9D42-90EAE5980D6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We have a corpus of documents, containing a dictionary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words</a:t>
                </a:r>
              </a:p>
              <a:p>
                <a:r>
                  <a:rPr lang="en-US" dirty="0"/>
                  <a:t>Trivially we can embed words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-dimensional one-hot encoding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=(0,…,1,….,0)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Too high-dimensional and not carrying “similarity” information</a:t>
                </a:r>
              </a:p>
              <a:p>
                <a:r>
                  <a:rPr lang="en-US" dirty="0"/>
                  <a:t>Alternative: we want to find lower representations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2EC267A-E865-CF54-9D42-90EAE5980D6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66334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B5DFA-171F-2782-EFF9-C62805C822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 of Last Lecture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6024F5-24D3-4B92-FD14-E3896B08F5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68747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D41445-25C9-A880-E9A3-EB1931B263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Word2vec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3FC1989-51BC-207A-DCA0-E3A6BB0A526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Construct representations by solving a “fill-the-gap” text problem</a:t>
                </a:r>
              </a:p>
              <a:p>
                <a:r>
                  <a:rPr lang="en-US" dirty="0"/>
                  <a:t>For each “middle word”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 calculate average representation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 neighboring words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nary>
                  </m:oMath>
                </a14:m>
                <a:endParaRPr lang="en-US" dirty="0"/>
              </a:p>
              <a:p>
                <a:r>
                  <a:rPr lang="en-US" dirty="0"/>
                  <a:t>Predict middle word equal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dirty="0"/>
                  <a:t> given “context”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dirty="0"/>
                  <a:t>; logistic regression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∝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US" b="0" dirty="0"/>
              </a:p>
              <a:p>
                <a:r>
                  <a:rPr lang="en-US" dirty="0"/>
                  <a:t>Maximize over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bSup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</m:sSubSup>
                  </m:oMath>
                </a14:m>
                <a:r>
                  <a:rPr lang="en-US" dirty="0"/>
                  <a:t> the log-likelihood of observed data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  <m:sup/>
                        <m:e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;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3FC1989-51BC-207A-DCA0-E3A6BB0A526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 r="-4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4504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2BE34C-2B2C-5094-5C1E-B233ABFD16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en-US" sz="5400"/>
              <a:t>Second Generation: ELMo</a:t>
            </a: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C68EE49-ACD8-E94D-094A-4C2CE8627E7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72493" y="2071316"/>
                <a:ext cx="5523507" cy="4119172"/>
              </a:xfrm>
            </p:spPr>
            <p:txBody>
              <a:bodyPr anchor="t">
                <a:normAutofit/>
              </a:bodyPr>
              <a:lstStyle/>
              <a:p>
                <a:r>
                  <a:rPr lang="en-US" sz="2200" dirty="0"/>
                  <a:t>Word2vec uses very rigid neighborhood model</a:t>
                </a:r>
              </a:p>
              <a:p>
                <a:endParaRPr lang="en-US" sz="2200" dirty="0"/>
              </a:p>
              <a:p>
                <a:r>
                  <a:rPr lang="en-US" sz="2200" dirty="0"/>
                  <a:t>Distance from target word is not even incorporated in neighborhood embedding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2200" b="0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endParaRPr lang="en-US" sz="2200" dirty="0"/>
              </a:p>
              <a:p>
                <a:endParaRPr lang="en-US" sz="2200" dirty="0"/>
              </a:p>
              <a:p>
                <a:r>
                  <a:rPr lang="en-US" sz="2200" dirty="0" err="1">
                    <a:hlinkClick r:id="rId2"/>
                  </a:rPr>
                  <a:t>ELMo</a:t>
                </a:r>
                <a:r>
                  <a:rPr lang="en-US" sz="2200" dirty="0"/>
                  <a:t> addresses these issues by using Recurrent Neural Networks</a:t>
                </a:r>
              </a:p>
              <a:p>
                <a:pPr marL="0" indent="0">
                  <a:buNone/>
                </a:pPr>
                <a:endParaRPr lang="en-US" sz="2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C68EE49-ACD8-E94D-094A-4C2CE8627E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72493" y="2071316"/>
                <a:ext cx="5523507" cy="4119172"/>
              </a:xfrm>
              <a:blipFill>
                <a:blip r:embed="rId3"/>
                <a:stretch>
                  <a:fillRect l="-1325" t="-1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5819B9A0-9B7A-C0A2-9BC8-577AE5E9F48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51" t="-2" r="4019"/>
          <a:stretch/>
        </p:blipFill>
        <p:spPr>
          <a:xfrm>
            <a:off x="5928691" y="2093976"/>
            <a:ext cx="5739847" cy="4096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559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701BF-6885-FA16-C907-50B1D6A56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Recurrent Neural Network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7BE0B7A-A33E-40E7-B56B-6E5E5438EFF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 non-linear version of an auto-regressive model (Box-Jenkins)</a:t>
                </a:r>
              </a:p>
              <a:p>
                <a:r>
                  <a:rPr lang="en-US" dirty="0" err="1"/>
                  <a:t>Nnet</a:t>
                </a:r>
                <a:r>
                  <a:rPr lang="en-US" dirty="0"/>
                  <a:t> parses input “tokens” one-by-one; at each step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7BE0B7A-A33E-40E7-B56B-6E5E5438EFF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B0DCE284-B039-958F-6250-B6F0FC760F81}"/>
              </a:ext>
            </a:extLst>
          </p:cNvPr>
          <p:cNvSpPr txBox="1"/>
          <p:nvPr/>
        </p:nvSpPr>
        <p:spPr>
          <a:xfrm>
            <a:off x="3970866" y="3810386"/>
            <a:ext cx="939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 Light" panose="020F0302020204030204"/>
              </a:rPr>
              <a:t>s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tate</a:t>
            </a:r>
            <a:endParaRPr lang="en-US" sz="1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9ED88D5-0C1A-D2D7-8F37-26C49B431808}"/>
              </a:ext>
            </a:extLst>
          </p:cNvPr>
          <p:cNvSpPr txBox="1"/>
          <p:nvPr/>
        </p:nvSpPr>
        <p:spPr>
          <a:xfrm>
            <a:off x="5223935" y="3671887"/>
            <a:ext cx="9398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prstClr val="black"/>
                </a:solidFill>
                <a:latin typeface="Calibri Light" panose="020F0302020204030204"/>
              </a:rPr>
              <a:t>i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nput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  <a:p>
            <a:pPr algn="ctr"/>
            <a:r>
              <a:rPr lang="en-US" dirty="0">
                <a:solidFill>
                  <a:prstClr val="black"/>
                </a:solidFill>
                <a:latin typeface="Calibri Light" panose="020F0302020204030204"/>
              </a:rPr>
              <a:t>t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oken</a:t>
            </a:r>
            <a:endParaRPr lang="en-US" sz="1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8C9641-8968-3703-D28A-A49301556728}"/>
              </a:ext>
            </a:extLst>
          </p:cNvPr>
          <p:cNvSpPr txBox="1"/>
          <p:nvPr/>
        </p:nvSpPr>
        <p:spPr>
          <a:xfrm>
            <a:off x="6350001" y="3678128"/>
            <a:ext cx="102023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prstClr val="black"/>
                </a:solidFill>
                <a:latin typeface="Calibri Light" panose="020F0302020204030204"/>
              </a:rPr>
              <a:t>p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revious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state</a:t>
            </a:r>
            <a:endParaRPr lang="en-US" sz="1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82EE264-5E5B-DD5D-B350-63418BE427D0}"/>
              </a:ext>
            </a:extLst>
          </p:cNvPr>
          <p:cNvSpPr txBox="1"/>
          <p:nvPr/>
        </p:nvSpPr>
        <p:spPr>
          <a:xfrm>
            <a:off x="4593170" y="2668215"/>
            <a:ext cx="103292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non linearity</a:t>
            </a:r>
            <a:endParaRPr lang="en-US" sz="1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046E4E0-71B9-6100-5043-A7E0AA45D70D}"/>
              </a:ext>
            </a:extLst>
          </p:cNvPr>
          <p:cNvSpPr txBox="1"/>
          <p:nvPr/>
        </p:nvSpPr>
        <p:spPr>
          <a:xfrm>
            <a:off x="4358213" y="5215852"/>
            <a:ext cx="110490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prstClr val="black"/>
                </a:solidFill>
                <a:latin typeface="Calibri Light" panose="020F0302020204030204"/>
              </a:rPr>
              <a:t>p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redicted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outcome</a:t>
            </a:r>
            <a:endParaRPr lang="en-US" sz="1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4E4142E-5CDD-6CFA-E07A-A527127FA774}"/>
              </a:ext>
            </a:extLst>
          </p:cNvPr>
          <p:cNvSpPr txBox="1"/>
          <p:nvPr/>
        </p:nvSpPr>
        <p:spPr>
          <a:xfrm>
            <a:off x="6111515" y="5303451"/>
            <a:ext cx="939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 Light" panose="020F0302020204030204"/>
              </a:rPr>
              <a:t>s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tate</a:t>
            </a:r>
            <a:endParaRPr lang="en-US" sz="120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200D5ADC-3869-FE53-894E-A7C6961D9300}"/>
              </a:ext>
            </a:extLst>
          </p:cNvPr>
          <p:cNvSpPr/>
          <p:nvPr/>
        </p:nvSpPr>
        <p:spPr>
          <a:xfrm>
            <a:off x="4632356" y="2714167"/>
            <a:ext cx="1011217" cy="993937"/>
          </a:xfrm>
          <a:custGeom>
            <a:avLst/>
            <a:gdLst>
              <a:gd name="connsiteX0" fmla="*/ 409544 w 1011217"/>
              <a:gd name="connsiteY0" fmla="*/ 16333 h 993937"/>
              <a:gd name="connsiteX1" fmla="*/ 20077 w 1011217"/>
              <a:gd name="connsiteY1" fmla="*/ 219533 h 993937"/>
              <a:gd name="connsiteX2" fmla="*/ 83577 w 1011217"/>
              <a:gd name="connsiteY2" fmla="*/ 553966 h 993937"/>
              <a:gd name="connsiteX3" fmla="*/ 320644 w 1011217"/>
              <a:gd name="connsiteY3" fmla="*/ 668266 h 993937"/>
              <a:gd name="connsiteX4" fmla="*/ 384144 w 1011217"/>
              <a:gd name="connsiteY4" fmla="*/ 973066 h 993937"/>
              <a:gd name="connsiteX5" fmla="*/ 557711 w 1011217"/>
              <a:gd name="connsiteY5" fmla="*/ 947666 h 993937"/>
              <a:gd name="connsiteX6" fmla="*/ 570411 w 1011217"/>
              <a:gd name="connsiteY6" fmla="*/ 791033 h 993937"/>
              <a:gd name="connsiteX7" fmla="*/ 600044 w 1011217"/>
              <a:gd name="connsiteY7" fmla="*/ 562433 h 993937"/>
              <a:gd name="connsiteX8" fmla="*/ 968344 w 1011217"/>
              <a:gd name="connsiteY8" fmla="*/ 558200 h 993937"/>
              <a:gd name="connsiteX9" fmla="*/ 1002211 w 1011217"/>
              <a:gd name="connsiteY9" fmla="*/ 367700 h 993937"/>
              <a:gd name="connsiteX10" fmla="*/ 955644 w 1011217"/>
              <a:gd name="connsiteY10" fmla="*/ 266100 h 993937"/>
              <a:gd name="connsiteX11" fmla="*/ 786311 w 1011217"/>
              <a:gd name="connsiteY11" fmla="*/ 41733 h 993937"/>
              <a:gd name="connsiteX12" fmla="*/ 409544 w 1011217"/>
              <a:gd name="connsiteY12" fmla="*/ 16333 h 993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11217" h="993937">
                <a:moveTo>
                  <a:pt x="409544" y="16333"/>
                </a:moveTo>
                <a:cubicBezTo>
                  <a:pt x="281838" y="45966"/>
                  <a:pt x="74405" y="129928"/>
                  <a:pt x="20077" y="219533"/>
                </a:cubicBezTo>
                <a:cubicBezTo>
                  <a:pt x="-34251" y="309138"/>
                  <a:pt x="33483" y="479177"/>
                  <a:pt x="83577" y="553966"/>
                </a:cubicBezTo>
                <a:cubicBezTo>
                  <a:pt x="133671" y="628755"/>
                  <a:pt x="270549" y="598416"/>
                  <a:pt x="320644" y="668266"/>
                </a:cubicBezTo>
                <a:cubicBezTo>
                  <a:pt x="370738" y="738116"/>
                  <a:pt x="344633" y="926499"/>
                  <a:pt x="384144" y="973066"/>
                </a:cubicBezTo>
                <a:cubicBezTo>
                  <a:pt x="423655" y="1019633"/>
                  <a:pt x="526667" y="978005"/>
                  <a:pt x="557711" y="947666"/>
                </a:cubicBezTo>
                <a:cubicBezTo>
                  <a:pt x="588755" y="917327"/>
                  <a:pt x="563356" y="855239"/>
                  <a:pt x="570411" y="791033"/>
                </a:cubicBezTo>
                <a:cubicBezTo>
                  <a:pt x="577467" y="726828"/>
                  <a:pt x="533722" y="601238"/>
                  <a:pt x="600044" y="562433"/>
                </a:cubicBezTo>
                <a:cubicBezTo>
                  <a:pt x="666366" y="523628"/>
                  <a:pt x="901316" y="590656"/>
                  <a:pt x="968344" y="558200"/>
                </a:cubicBezTo>
                <a:cubicBezTo>
                  <a:pt x="1035372" y="525744"/>
                  <a:pt x="1004328" y="416383"/>
                  <a:pt x="1002211" y="367700"/>
                </a:cubicBezTo>
                <a:cubicBezTo>
                  <a:pt x="1000094" y="319017"/>
                  <a:pt x="991627" y="320428"/>
                  <a:pt x="955644" y="266100"/>
                </a:cubicBezTo>
                <a:cubicBezTo>
                  <a:pt x="919661" y="211772"/>
                  <a:pt x="877328" y="84772"/>
                  <a:pt x="786311" y="41733"/>
                </a:cubicBezTo>
                <a:cubicBezTo>
                  <a:pt x="695294" y="-1306"/>
                  <a:pt x="537250" y="-13300"/>
                  <a:pt x="409544" y="16333"/>
                </a:cubicBezTo>
                <a:close/>
              </a:path>
            </a:pathLst>
          </a:cu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33374567-D4F3-B18E-2501-C66C06E845E5}"/>
              </a:ext>
            </a:extLst>
          </p:cNvPr>
          <p:cNvSpPr/>
          <p:nvPr/>
        </p:nvSpPr>
        <p:spPr>
          <a:xfrm>
            <a:off x="3981084" y="2996703"/>
            <a:ext cx="651271" cy="1275714"/>
          </a:xfrm>
          <a:custGeom>
            <a:avLst/>
            <a:gdLst>
              <a:gd name="connsiteX0" fmla="*/ 44540 w 731832"/>
              <a:gd name="connsiteY0" fmla="*/ 19388 h 1275714"/>
              <a:gd name="connsiteX1" fmla="*/ 632973 w 731832"/>
              <a:gd name="connsiteY1" fmla="*/ 125221 h 1275714"/>
              <a:gd name="connsiteX2" fmla="*/ 726106 w 731832"/>
              <a:gd name="connsiteY2" fmla="*/ 612055 h 1275714"/>
              <a:gd name="connsiteX3" fmla="*/ 573706 w 731832"/>
              <a:gd name="connsiteY3" fmla="*/ 1192021 h 1275714"/>
              <a:gd name="connsiteX4" fmla="*/ 40306 w 731832"/>
              <a:gd name="connsiteY4" fmla="*/ 1192021 h 1275714"/>
              <a:gd name="connsiteX5" fmla="*/ 40306 w 731832"/>
              <a:gd name="connsiteY5" fmla="*/ 438488 h 1275714"/>
              <a:gd name="connsiteX6" fmla="*/ 44540 w 731832"/>
              <a:gd name="connsiteY6" fmla="*/ 19388 h 1275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31832" h="1275714">
                <a:moveTo>
                  <a:pt x="44540" y="19388"/>
                </a:moveTo>
                <a:cubicBezTo>
                  <a:pt x="143318" y="-32823"/>
                  <a:pt x="519379" y="26443"/>
                  <a:pt x="632973" y="125221"/>
                </a:cubicBezTo>
                <a:cubicBezTo>
                  <a:pt x="746567" y="223999"/>
                  <a:pt x="735984" y="434255"/>
                  <a:pt x="726106" y="612055"/>
                </a:cubicBezTo>
                <a:cubicBezTo>
                  <a:pt x="716228" y="789855"/>
                  <a:pt x="688006" y="1095360"/>
                  <a:pt x="573706" y="1192021"/>
                </a:cubicBezTo>
                <a:cubicBezTo>
                  <a:pt x="459406" y="1288682"/>
                  <a:pt x="129206" y="1317610"/>
                  <a:pt x="40306" y="1192021"/>
                </a:cubicBezTo>
                <a:cubicBezTo>
                  <a:pt x="-48594" y="1066432"/>
                  <a:pt x="36778" y="634632"/>
                  <a:pt x="40306" y="438488"/>
                </a:cubicBezTo>
                <a:cubicBezTo>
                  <a:pt x="43834" y="242344"/>
                  <a:pt x="-54238" y="71599"/>
                  <a:pt x="44540" y="19388"/>
                </a:cubicBezTo>
                <a:close/>
              </a:path>
            </a:pathLst>
          </a:cu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`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2511DE4F-25A5-A48D-A1AB-B0FC3BB2B025}"/>
              </a:ext>
            </a:extLst>
          </p:cNvPr>
          <p:cNvSpPr/>
          <p:nvPr/>
        </p:nvSpPr>
        <p:spPr>
          <a:xfrm>
            <a:off x="5350862" y="3169938"/>
            <a:ext cx="760653" cy="1158532"/>
          </a:xfrm>
          <a:custGeom>
            <a:avLst/>
            <a:gdLst>
              <a:gd name="connsiteX0" fmla="*/ 440338 w 760653"/>
              <a:gd name="connsiteY0" fmla="*/ 43162 h 1158532"/>
              <a:gd name="connsiteX1" fmla="*/ 220205 w 760653"/>
              <a:gd name="connsiteY1" fmla="*/ 157462 h 1158532"/>
              <a:gd name="connsiteX2" fmla="*/ 232905 w 760653"/>
              <a:gd name="connsiteY2" fmla="*/ 559629 h 1158532"/>
              <a:gd name="connsiteX3" fmla="*/ 59338 w 760653"/>
              <a:gd name="connsiteY3" fmla="*/ 568095 h 1158532"/>
              <a:gd name="connsiteX4" fmla="*/ 12771 w 760653"/>
              <a:gd name="connsiteY4" fmla="*/ 1029529 h 1158532"/>
              <a:gd name="connsiteX5" fmla="*/ 271005 w 760653"/>
              <a:gd name="connsiteY5" fmla="*/ 1122662 h 1158532"/>
              <a:gd name="connsiteX6" fmla="*/ 736671 w 760653"/>
              <a:gd name="connsiteY6" fmla="*/ 1109962 h 1158532"/>
              <a:gd name="connsiteX7" fmla="*/ 677405 w 760653"/>
              <a:gd name="connsiteY7" fmla="*/ 563862 h 1158532"/>
              <a:gd name="connsiteX8" fmla="*/ 537705 w 760653"/>
              <a:gd name="connsiteY8" fmla="*/ 43162 h 1158532"/>
              <a:gd name="connsiteX9" fmla="*/ 440338 w 760653"/>
              <a:gd name="connsiteY9" fmla="*/ 43162 h 1158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60653" h="1158532">
                <a:moveTo>
                  <a:pt x="440338" y="43162"/>
                </a:moveTo>
                <a:cubicBezTo>
                  <a:pt x="387421" y="62212"/>
                  <a:pt x="254777" y="71384"/>
                  <a:pt x="220205" y="157462"/>
                </a:cubicBezTo>
                <a:cubicBezTo>
                  <a:pt x="185633" y="243540"/>
                  <a:pt x="259716" y="491190"/>
                  <a:pt x="232905" y="559629"/>
                </a:cubicBezTo>
                <a:cubicBezTo>
                  <a:pt x="206094" y="628068"/>
                  <a:pt x="96027" y="489778"/>
                  <a:pt x="59338" y="568095"/>
                </a:cubicBezTo>
                <a:cubicBezTo>
                  <a:pt x="22649" y="646412"/>
                  <a:pt x="-22507" y="937101"/>
                  <a:pt x="12771" y="1029529"/>
                </a:cubicBezTo>
                <a:cubicBezTo>
                  <a:pt x="48049" y="1121957"/>
                  <a:pt x="150355" y="1109257"/>
                  <a:pt x="271005" y="1122662"/>
                </a:cubicBezTo>
                <a:cubicBezTo>
                  <a:pt x="391655" y="1136067"/>
                  <a:pt x="668938" y="1203095"/>
                  <a:pt x="736671" y="1109962"/>
                </a:cubicBezTo>
                <a:cubicBezTo>
                  <a:pt x="804404" y="1016829"/>
                  <a:pt x="710566" y="741662"/>
                  <a:pt x="677405" y="563862"/>
                </a:cubicBezTo>
                <a:cubicBezTo>
                  <a:pt x="644244" y="386062"/>
                  <a:pt x="582861" y="129945"/>
                  <a:pt x="537705" y="43162"/>
                </a:cubicBezTo>
                <a:cubicBezTo>
                  <a:pt x="492549" y="-43621"/>
                  <a:pt x="493255" y="24112"/>
                  <a:pt x="440338" y="43162"/>
                </a:cubicBezTo>
                <a:close/>
              </a:path>
            </a:pathLst>
          </a:cu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84B9A38B-8462-E1DC-4EDF-63935081F9AC}"/>
              </a:ext>
            </a:extLst>
          </p:cNvPr>
          <p:cNvSpPr/>
          <p:nvPr/>
        </p:nvSpPr>
        <p:spPr>
          <a:xfrm>
            <a:off x="6328789" y="3195508"/>
            <a:ext cx="1055481" cy="1193740"/>
          </a:xfrm>
          <a:custGeom>
            <a:avLst/>
            <a:gdLst>
              <a:gd name="connsiteX0" fmla="*/ 478411 w 1055481"/>
              <a:gd name="connsiteY0" fmla="*/ 9125 h 1193740"/>
              <a:gd name="connsiteX1" fmla="*/ 266744 w 1055481"/>
              <a:gd name="connsiteY1" fmla="*/ 42992 h 1193740"/>
              <a:gd name="connsiteX2" fmla="*/ 245578 w 1055481"/>
              <a:gd name="connsiteY2" fmla="*/ 352025 h 1193740"/>
              <a:gd name="connsiteX3" fmla="*/ 169378 w 1055481"/>
              <a:gd name="connsiteY3" fmla="*/ 479025 h 1193740"/>
              <a:gd name="connsiteX4" fmla="*/ 44 w 1055481"/>
              <a:gd name="connsiteY4" fmla="*/ 749959 h 1193740"/>
              <a:gd name="connsiteX5" fmla="*/ 186311 w 1055481"/>
              <a:gd name="connsiteY5" fmla="*/ 1143659 h 1193740"/>
              <a:gd name="connsiteX6" fmla="*/ 766278 w 1055481"/>
              <a:gd name="connsiteY6" fmla="*/ 1164825 h 1193740"/>
              <a:gd name="connsiteX7" fmla="*/ 1024511 w 1055481"/>
              <a:gd name="connsiteY7" fmla="*/ 927759 h 1193740"/>
              <a:gd name="connsiteX8" fmla="*/ 1024511 w 1055481"/>
              <a:gd name="connsiteY8" fmla="*/ 572159 h 1193740"/>
              <a:gd name="connsiteX9" fmla="*/ 787444 w 1055481"/>
              <a:gd name="connsiteY9" fmla="*/ 106492 h 1193740"/>
              <a:gd name="connsiteX10" fmla="*/ 478411 w 1055481"/>
              <a:gd name="connsiteY10" fmla="*/ 9125 h 1193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55481" h="1193740">
                <a:moveTo>
                  <a:pt x="478411" y="9125"/>
                </a:moveTo>
                <a:cubicBezTo>
                  <a:pt x="391628" y="-1458"/>
                  <a:pt x="305549" y="-14158"/>
                  <a:pt x="266744" y="42992"/>
                </a:cubicBezTo>
                <a:cubicBezTo>
                  <a:pt x="227939" y="100142"/>
                  <a:pt x="261806" y="279353"/>
                  <a:pt x="245578" y="352025"/>
                </a:cubicBezTo>
                <a:cubicBezTo>
                  <a:pt x="229350" y="424697"/>
                  <a:pt x="210300" y="412703"/>
                  <a:pt x="169378" y="479025"/>
                </a:cubicBezTo>
                <a:cubicBezTo>
                  <a:pt x="128456" y="545347"/>
                  <a:pt x="-2778" y="639187"/>
                  <a:pt x="44" y="749959"/>
                </a:cubicBezTo>
                <a:cubicBezTo>
                  <a:pt x="2866" y="860731"/>
                  <a:pt x="58605" y="1074515"/>
                  <a:pt x="186311" y="1143659"/>
                </a:cubicBezTo>
                <a:cubicBezTo>
                  <a:pt x="314017" y="1212803"/>
                  <a:pt x="626578" y="1200808"/>
                  <a:pt x="766278" y="1164825"/>
                </a:cubicBezTo>
                <a:cubicBezTo>
                  <a:pt x="905978" y="1128842"/>
                  <a:pt x="981472" y="1026537"/>
                  <a:pt x="1024511" y="927759"/>
                </a:cubicBezTo>
                <a:cubicBezTo>
                  <a:pt x="1067550" y="828981"/>
                  <a:pt x="1064022" y="709037"/>
                  <a:pt x="1024511" y="572159"/>
                </a:cubicBezTo>
                <a:cubicBezTo>
                  <a:pt x="985000" y="435281"/>
                  <a:pt x="879872" y="203859"/>
                  <a:pt x="787444" y="106492"/>
                </a:cubicBezTo>
                <a:cubicBezTo>
                  <a:pt x="695016" y="9125"/>
                  <a:pt x="565194" y="19708"/>
                  <a:pt x="478411" y="9125"/>
                </a:cubicBezTo>
                <a:close/>
              </a:path>
            </a:pathLst>
          </a:cu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08EDCB86-FDC7-BCD1-BA55-F0CBCB22D369}"/>
              </a:ext>
            </a:extLst>
          </p:cNvPr>
          <p:cNvSpPr/>
          <p:nvPr/>
        </p:nvSpPr>
        <p:spPr>
          <a:xfrm>
            <a:off x="4358213" y="4647921"/>
            <a:ext cx="1118939" cy="1214262"/>
          </a:xfrm>
          <a:custGeom>
            <a:avLst/>
            <a:gdLst>
              <a:gd name="connsiteX0" fmla="*/ 478411 w 1055481"/>
              <a:gd name="connsiteY0" fmla="*/ 9125 h 1193740"/>
              <a:gd name="connsiteX1" fmla="*/ 266744 w 1055481"/>
              <a:gd name="connsiteY1" fmla="*/ 42992 h 1193740"/>
              <a:gd name="connsiteX2" fmla="*/ 245578 w 1055481"/>
              <a:gd name="connsiteY2" fmla="*/ 352025 h 1193740"/>
              <a:gd name="connsiteX3" fmla="*/ 169378 w 1055481"/>
              <a:gd name="connsiteY3" fmla="*/ 479025 h 1193740"/>
              <a:gd name="connsiteX4" fmla="*/ 44 w 1055481"/>
              <a:gd name="connsiteY4" fmla="*/ 749959 h 1193740"/>
              <a:gd name="connsiteX5" fmla="*/ 186311 w 1055481"/>
              <a:gd name="connsiteY5" fmla="*/ 1143659 h 1193740"/>
              <a:gd name="connsiteX6" fmla="*/ 766278 w 1055481"/>
              <a:gd name="connsiteY6" fmla="*/ 1164825 h 1193740"/>
              <a:gd name="connsiteX7" fmla="*/ 1024511 w 1055481"/>
              <a:gd name="connsiteY7" fmla="*/ 927759 h 1193740"/>
              <a:gd name="connsiteX8" fmla="*/ 1024511 w 1055481"/>
              <a:gd name="connsiteY8" fmla="*/ 572159 h 1193740"/>
              <a:gd name="connsiteX9" fmla="*/ 787444 w 1055481"/>
              <a:gd name="connsiteY9" fmla="*/ 106492 h 1193740"/>
              <a:gd name="connsiteX10" fmla="*/ 478411 w 1055481"/>
              <a:gd name="connsiteY10" fmla="*/ 9125 h 1193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55481" h="1193740">
                <a:moveTo>
                  <a:pt x="478411" y="9125"/>
                </a:moveTo>
                <a:cubicBezTo>
                  <a:pt x="391628" y="-1458"/>
                  <a:pt x="305549" y="-14158"/>
                  <a:pt x="266744" y="42992"/>
                </a:cubicBezTo>
                <a:cubicBezTo>
                  <a:pt x="227939" y="100142"/>
                  <a:pt x="261806" y="279353"/>
                  <a:pt x="245578" y="352025"/>
                </a:cubicBezTo>
                <a:cubicBezTo>
                  <a:pt x="229350" y="424697"/>
                  <a:pt x="210300" y="412703"/>
                  <a:pt x="169378" y="479025"/>
                </a:cubicBezTo>
                <a:cubicBezTo>
                  <a:pt x="128456" y="545347"/>
                  <a:pt x="-2778" y="639187"/>
                  <a:pt x="44" y="749959"/>
                </a:cubicBezTo>
                <a:cubicBezTo>
                  <a:pt x="2866" y="860731"/>
                  <a:pt x="58605" y="1074515"/>
                  <a:pt x="186311" y="1143659"/>
                </a:cubicBezTo>
                <a:cubicBezTo>
                  <a:pt x="314017" y="1212803"/>
                  <a:pt x="626578" y="1200808"/>
                  <a:pt x="766278" y="1164825"/>
                </a:cubicBezTo>
                <a:cubicBezTo>
                  <a:pt x="905978" y="1128842"/>
                  <a:pt x="981472" y="1026537"/>
                  <a:pt x="1024511" y="927759"/>
                </a:cubicBezTo>
                <a:cubicBezTo>
                  <a:pt x="1067550" y="828981"/>
                  <a:pt x="1064022" y="709037"/>
                  <a:pt x="1024511" y="572159"/>
                </a:cubicBezTo>
                <a:cubicBezTo>
                  <a:pt x="985000" y="435281"/>
                  <a:pt x="879872" y="203859"/>
                  <a:pt x="787444" y="106492"/>
                </a:cubicBezTo>
                <a:cubicBezTo>
                  <a:pt x="695016" y="9125"/>
                  <a:pt x="565194" y="19708"/>
                  <a:pt x="478411" y="9125"/>
                </a:cubicBezTo>
                <a:close/>
              </a:path>
            </a:pathLst>
          </a:cu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299EC154-060C-532D-F9BC-426236323BD2}"/>
              </a:ext>
            </a:extLst>
          </p:cNvPr>
          <p:cNvSpPr/>
          <p:nvPr/>
        </p:nvSpPr>
        <p:spPr>
          <a:xfrm>
            <a:off x="6203591" y="4562285"/>
            <a:ext cx="568744" cy="1275714"/>
          </a:xfrm>
          <a:custGeom>
            <a:avLst/>
            <a:gdLst>
              <a:gd name="connsiteX0" fmla="*/ 44540 w 731832"/>
              <a:gd name="connsiteY0" fmla="*/ 19388 h 1275714"/>
              <a:gd name="connsiteX1" fmla="*/ 632973 w 731832"/>
              <a:gd name="connsiteY1" fmla="*/ 125221 h 1275714"/>
              <a:gd name="connsiteX2" fmla="*/ 726106 w 731832"/>
              <a:gd name="connsiteY2" fmla="*/ 612055 h 1275714"/>
              <a:gd name="connsiteX3" fmla="*/ 573706 w 731832"/>
              <a:gd name="connsiteY3" fmla="*/ 1192021 h 1275714"/>
              <a:gd name="connsiteX4" fmla="*/ 40306 w 731832"/>
              <a:gd name="connsiteY4" fmla="*/ 1192021 h 1275714"/>
              <a:gd name="connsiteX5" fmla="*/ 40306 w 731832"/>
              <a:gd name="connsiteY5" fmla="*/ 438488 h 1275714"/>
              <a:gd name="connsiteX6" fmla="*/ 44540 w 731832"/>
              <a:gd name="connsiteY6" fmla="*/ 19388 h 1275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31832" h="1275714">
                <a:moveTo>
                  <a:pt x="44540" y="19388"/>
                </a:moveTo>
                <a:cubicBezTo>
                  <a:pt x="143318" y="-32823"/>
                  <a:pt x="519379" y="26443"/>
                  <a:pt x="632973" y="125221"/>
                </a:cubicBezTo>
                <a:cubicBezTo>
                  <a:pt x="746567" y="223999"/>
                  <a:pt x="735984" y="434255"/>
                  <a:pt x="726106" y="612055"/>
                </a:cubicBezTo>
                <a:cubicBezTo>
                  <a:pt x="716228" y="789855"/>
                  <a:pt x="688006" y="1095360"/>
                  <a:pt x="573706" y="1192021"/>
                </a:cubicBezTo>
                <a:cubicBezTo>
                  <a:pt x="459406" y="1288682"/>
                  <a:pt x="129206" y="1317610"/>
                  <a:pt x="40306" y="1192021"/>
                </a:cubicBezTo>
                <a:cubicBezTo>
                  <a:pt x="-48594" y="1066432"/>
                  <a:pt x="36778" y="634632"/>
                  <a:pt x="40306" y="438488"/>
                </a:cubicBezTo>
                <a:cubicBezTo>
                  <a:pt x="43834" y="242344"/>
                  <a:pt x="-54238" y="71599"/>
                  <a:pt x="44540" y="19388"/>
                </a:cubicBezTo>
                <a:close/>
              </a:path>
            </a:pathLst>
          </a:cu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`</a:t>
            </a:r>
          </a:p>
        </p:txBody>
      </p:sp>
    </p:spTree>
    <p:extLst>
      <p:ext uri="{BB962C8B-B14F-4D97-AF65-F5344CB8AC3E}">
        <p14:creationId xmlns:p14="http://schemas.microsoft.com/office/powerpoint/2010/main" val="1028057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  <p:bldP spid="13" grpId="0"/>
      <p:bldP spid="15" grpId="0" animBg="1"/>
      <p:bldP spid="16" grpId="0" animBg="1"/>
      <p:bldP spid="18" grpId="0" animBg="1"/>
      <p:bldP spid="20" grpId="0" animBg="1"/>
      <p:bldP spid="24" grpId="0" animBg="1"/>
      <p:bldP spid="25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1DA30D-AFE7-F7E9-6291-35288792D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Recurrent Neural Network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AA0BF44-5B58-BAFF-8E83-371038FDFEE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A non-linear version of an auto-regressive model (Box-Jenkins)</a:t>
                </a:r>
              </a:p>
              <a:p>
                <a:r>
                  <a:rPr lang="en-US" dirty="0" err="1"/>
                  <a:t>Nnet</a:t>
                </a:r>
                <a:r>
                  <a:rPr lang="en-US" dirty="0"/>
                  <a:t> parses input “tokens” one-by-one; at each step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When used for next word prediction problem it uses the actual “sequence” information; distance is encoded in the state</a:t>
                </a:r>
              </a:p>
              <a:p>
                <a:r>
                  <a:rPr lang="en-US" dirty="0"/>
                  <a:t>Can capture long-range dependencies (albeit not-directly and unstable training)</a:t>
                </a:r>
              </a:p>
              <a:p>
                <a:r>
                  <a:rPr lang="en-US" dirty="0"/>
                  <a:t>For this </a:t>
                </a:r>
                <a:r>
                  <a:rPr lang="en-US" dirty="0" err="1"/>
                  <a:t>ELMo</a:t>
                </a:r>
                <a:r>
                  <a:rPr lang="en-US" dirty="0"/>
                  <a:t> uses special RNN called a Long Short-Term Memory (LSTM) that enables more long-range “effects”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AA0BF44-5B58-BAFF-8E83-371038FDFE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3081" r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07158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2BE34C-2B2C-5094-5C1E-B233ABFD16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en-US" sz="5400" dirty="0"/>
              <a:t>Embeddings from </a:t>
            </a:r>
            <a:r>
              <a:rPr lang="en-US" sz="5400" dirty="0" err="1"/>
              <a:t>ELMo</a:t>
            </a:r>
            <a:endParaRPr lang="en-US" sz="5400" dirty="0"/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C68EE49-ACD8-E94D-094A-4C2CE8627E7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72493" y="2071316"/>
                <a:ext cx="5523507" cy="4119172"/>
              </a:xfrm>
            </p:spPr>
            <p:txBody>
              <a:bodyPr anchor="t">
                <a:normAutofit/>
              </a:bodyPr>
              <a:lstStyle/>
              <a:p>
                <a:r>
                  <a:rPr lang="en-US" sz="2200" dirty="0"/>
                  <a:t>For each token in position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sz="2200" dirty="0"/>
              </a:p>
              <a:p>
                <a:endParaRPr lang="en-US" sz="2200" dirty="0"/>
              </a:p>
              <a:p>
                <a:r>
                  <a:rPr lang="en-US" sz="2200" dirty="0"/>
                  <a:t>Consider a linear combination of the outputs of the neurons in the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200" dirty="0"/>
                  <a:t>-</a:t>
                </a:r>
                <a:r>
                  <a:rPr lang="en-US" sz="2200" dirty="0" err="1"/>
                  <a:t>th</a:t>
                </a:r>
                <a:r>
                  <a:rPr lang="en-US" sz="2200" dirty="0"/>
                  <a:t> “forward” and “backward” prediction column</a:t>
                </a:r>
              </a:p>
              <a:p>
                <a:endParaRPr lang="en-US" sz="2200" dirty="0"/>
              </a:p>
              <a:p>
                <a:r>
                  <a:rPr lang="en-US" sz="2200" dirty="0"/>
                  <a:t>The weights on this linear combination are trained for the downstream task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C68EE49-ACD8-E94D-094A-4C2CE8627E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72493" y="2071316"/>
                <a:ext cx="5523507" cy="4119172"/>
              </a:xfrm>
              <a:blipFill>
                <a:blip r:embed="rId2"/>
                <a:stretch>
                  <a:fillRect l="-1325" t="-1775" r="-9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5819B9A0-9B7A-C0A2-9BC8-577AE5E9F48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51" t="-2" r="4019"/>
          <a:stretch/>
        </p:blipFill>
        <p:spPr>
          <a:xfrm>
            <a:off x="5928691" y="2093976"/>
            <a:ext cx="5739847" cy="4096512"/>
          </a:xfrm>
          <a:prstGeom prst="rect">
            <a:avLst/>
          </a:prstGeom>
        </p:spPr>
      </p:pic>
      <p:sp>
        <p:nvSpPr>
          <p:cNvPr id="4" name="Freeform: Shape 3">
            <a:extLst>
              <a:ext uri="{FF2B5EF4-FFF2-40B4-BE49-F238E27FC236}">
                <a16:creationId xmlns:a16="http://schemas.microsoft.com/office/drawing/2014/main" id="{7D55B3AB-F8A4-020C-A0E3-192BAD5F44E0}"/>
              </a:ext>
            </a:extLst>
          </p:cNvPr>
          <p:cNvSpPr/>
          <p:nvPr/>
        </p:nvSpPr>
        <p:spPr>
          <a:xfrm>
            <a:off x="7741521" y="3220329"/>
            <a:ext cx="544730" cy="1830278"/>
          </a:xfrm>
          <a:custGeom>
            <a:avLst/>
            <a:gdLst>
              <a:gd name="connsiteX0" fmla="*/ 464633 w 544730"/>
              <a:gd name="connsiteY0" fmla="*/ 85579 h 1830278"/>
              <a:gd name="connsiteX1" fmla="*/ 94184 w 544730"/>
              <a:gd name="connsiteY1" fmla="*/ 85579 h 1830278"/>
              <a:gd name="connsiteX2" fmla="*/ 9777 w 544730"/>
              <a:gd name="connsiteY2" fmla="*/ 774896 h 1830278"/>
              <a:gd name="connsiteX3" fmla="*/ 56670 w 544730"/>
              <a:gd name="connsiteY3" fmla="*/ 1717431 h 1830278"/>
              <a:gd name="connsiteX4" fmla="*/ 497457 w 544730"/>
              <a:gd name="connsiteY4" fmla="*/ 1773702 h 1830278"/>
              <a:gd name="connsiteX5" fmla="*/ 534971 w 544730"/>
              <a:gd name="connsiteY5" fmla="*/ 1361049 h 1830278"/>
              <a:gd name="connsiteX6" fmla="*/ 520904 w 544730"/>
              <a:gd name="connsiteY6" fmla="*/ 765517 h 1830278"/>
              <a:gd name="connsiteX7" fmla="*/ 464633 w 544730"/>
              <a:gd name="connsiteY7" fmla="*/ 85579 h 183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4730" h="1830278">
                <a:moveTo>
                  <a:pt x="464633" y="85579"/>
                </a:moveTo>
                <a:cubicBezTo>
                  <a:pt x="393513" y="-27744"/>
                  <a:pt x="169993" y="-29307"/>
                  <a:pt x="94184" y="85579"/>
                </a:cubicBezTo>
                <a:cubicBezTo>
                  <a:pt x="18375" y="200465"/>
                  <a:pt x="16029" y="502921"/>
                  <a:pt x="9777" y="774896"/>
                </a:cubicBezTo>
                <a:cubicBezTo>
                  <a:pt x="3525" y="1046871"/>
                  <a:pt x="-24610" y="1550963"/>
                  <a:pt x="56670" y="1717431"/>
                </a:cubicBezTo>
                <a:cubicBezTo>
                  <a:pt x="137950" y="1883899"/>
                  <a:pt x="417740" y="1833099"/>
                  <a:pt x="497457" y="1773702"/>
                </a:cubicBezTo>
                <a:cubicBezTo>
                  <a:pt x="577174" y="1714305"/>
                  <a:pt x="531063" y="1529080"/>
                  <a:pt x="534971" y="1361049"/>
                </a:cubicBezTo>
                <a:cubicBezTo>
                  <a:pt x="538879" y="1193018"/>
                  <a:pt x="529501" y="979658"/>
                  <a:pt x="520904" y="765517"/>
                </a:cubicBezTo>
                <a:cubicBezTo>
                  <a:pt x="512307" y="551376"/>
                  <a:pt x="535753" y="198902"/>
                  <a:pt x="464633" y="85579"/>
                </a:cubicBezTo>
                <a:close/>
              </a:path>
            </a:pathLst>
          </a:cu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B8EB6F2D-FB3A-C8BC-64E9-1E2ED9250C31}"/>
              </a:ext>
            </a:extLst>
          </p:cNvPr>
          <p:cNvSpPr/>
          <p:nvPr/>
        </p:nvSpPr>
        <p:spPr>
          <a:xfrm>
            <a:off x="10208057" y="3168748"/>
            <a:ext cx="544730" cy="1830278"/>
          </a:xfrm>
          <a:custGeom>
            <a:avLst/>
            <a:gdLst>
              <a:gd name="connsiteX0" fmla="*/ 464633 w 544730"/>
              <a:gd name="connsiteY0" fmla="*/ 85579 h 1830278"/>
              <a:gd name="connsiteX1" fmla="*/ 94184 w 544730"/>
              <a:gd name="connsiteY1" fmla="*/ 85579 h 1830278"/>
              <a:gd name="connsiteX2" fmla="*/ 9777 w 544730"/>
              <a:gd name="connsiteY2" fmla="*/ 774896 h 1830278"/>
              <a:gd name="connsiteX3" fmla="*/ 56670 w 544730"/>
              <a:gd name="connsiteY3" fmla="*/ 1717431 h 1830278"/>
              <a:gd name="connsiteX4" fmla="*/ 497457 w 544730"/>
              <a:gd name="connsiteY4" fmla="*/ 1773702 h 1830278"/>
              <a:gd name="connsiteX5" fmla="*/ 534971 w 544730"/>
              <a:gd name="connsiteY5" fmla="*/ 1361049 h 1830278"/>
              <a:gd name="connsiteX6" fmla="*/ 520904 w 544730"/>
              <a:gd name="connsiteY6" fmla="*/ 765517 h 1830278"/>
              <a:gd name="connsiteX7" fmla="*/ 464633 w 544730"/>
              <a:gd name="connsiteY7" fmla="*/ 85579 h 183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4730" h="1830278">
                <a:moveTo>
                  <a:pt x="464633" y="85579"/>
                </a:moveTo>
                <a:cubicBezTo>
                  <a:pt x="393513" y="-27744"/>
                  <a:pt x="169993" y="-29307"/>
                  <a:pt x="94184" y="85579"/>
                </a:cubicBezTo>
                <a:cubicBezTo>
                  <a:pt x="18375" y="200465"/>
                  <a:pt x="16029" y="502921"/>
                  <a:pt x="9777" y="774896"/>
                </a:cubicBezTo>
                <a:cubicBezTo>
                  <a:pt x="3525" y="1046871"/>
                  <a:pt x="-24610" y="1550963"/>
                  <a:pt x="56670" y="1717431"/>
                </a:cubicBezTo>
                <a:cubicBezTo>
                  <a:pt x="137950" y="1883899"/>
                  <a:pt x="417740" y="1833099"/>
                  <a:pt x="497457" y="1773702"/>
                </a:cubicBezTo>
                <a:cubicBezTo>
                  <a:pt x="577174" y="1714305"/>
                  <a:pt x="531063" y="1529080"/>
                  <a:pt x="534971" y="1361049"/>
                </a:cubicBezTo>
                <a:cubicBezTo>
                  <a:pt x="538879" y="1193018"/>
                  <a:pt x="529501" y="979658"/>
                  <a:pt x="520904" y="765517"/>
                </a:cubicBezTo>
                <a:cubicBezTo>
                  <a:pt x="512307" y="551376"/>
                  <a:pt x="535753" y="198902"/>
                  <a:pt x="464633" y="85579"/>
                </a:cubicBezTo>
                <a:close/>
              </a:path>
            </a:pathLst>
          </a:cu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FCCDFD1-F820-F504-E686-0FAB51D48DC4}"/>
              </a:ext>
            </a:extLst>
          </p:cNvPr>
          <p:cNvCxnSpPr>
            <a:cxnSpLocks/>
            <a:stCxn id="4" idx="3"/>
          </p:cNvCxnSpPr>
          <p:nvPr/>
        </p:nvCxnSpPr>
        <p:spPr>
          <a:xfrm flipH="1">
            <a:off x="6660309" y="4937760"/>
            <a:ext cx="1137882" cy="95598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66590DA-B1A2-F703-E5C8-A8DCA5BB66FE}"/>
              </a:ext>
            </a:extLst>
          </p:cNvPr>
          <p:cNvCxnSpPr>
            <a:cxnSpLocks/>
          </p:cNvCxnSpPr>
          <p:nvPr/>
        </p:nvCxnSpPr>
        <p:spPr>
          <a:xfrm flipH="1">
            <a:off x="6692602" y="4857048"/>
            <a:ext cx="3581503" cy="1139881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D5E1487B-06F0-FD38-6CAB-EC391E70615B}"/>
              </a:ext>
            </a:extLst>
          </p:cNvPr>
          <p:cNvSpPr/>
          <p:nvPr/>
        </p:nvSpPr>
        <p:spPr>
          <a:xfrm>
            <a:off x="4656407" y="5705061"/>
            <a:ext cx="2036196" cy="914400"/>
          </a:xfrm>
          <a:prstGeom prst="ellipse">
            <a:avLst/>
          </a:prstGeom>
          <a:solidFill>
            <a:srgbClr val="C00000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+mj-lt"/>
              </a:rPr>
              <a:t>Downstream prediction</a:t>
            </a:r>
          </a:p>
        </p:txBody>
      </p:sp>
    </p:spTree>
    <p:extLst>
      <p:ext uri="{BB962C8B-B14F-4D97-AF65-F5344CB8AC3E}">
        <p14:creationId xmlns:p14="http://schemas.microsoft.com/office/powerpoint/2010/main" val="1643866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19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FAD74-8B56-0200-FB70-308CB4DF79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Second Generation: BERT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497A25-4FF2-8EA1-9ED8-E691F4360F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870809" cy="4351338"/>
          </a:xfrm>
        </p:spPr>
        <p:txBody>
          <a:bodyPr/>
          <a:lstStyle/>
          <a:p>
            <a:r>
              <a:rPr lang="en-US" dirty="0" err="1"/>
              <a:t>ELMo</a:t>
            </a:r>
            <a:r>
              <a:rPr lang="en-US" dirty="0"/>
              <a:t> is very sequential and one-directional</a:t>
            </a:r>
          </a:p>
          <a:p>
            <a:endParaRPr lang="en-US" dirty="0"/>
          </a:p>
          <a:p>
            <a:r>
              <a:rPr lang="en-US" dirty="0"/>
              <a:t>The context of a word in the prediction is either “previous words” or “subsequent words”</a:t>
            </a:r>
          </a:p>
          <a:p>
            <a:r>
              <a:rPr lang="en-US" dirty="0"/>
              <a:t>Better to use context from both “directions” aka “bi-directional”</a:t>
            </a:r>
          </a:p>
          <a:p>
            <a:endParaRPr lang="en-US" dirty="0"/>
          </a:p>
          <a:p>
            <a:r>
              <a:rPr lang="en-US" dirty="0"/>
              <a:t>Long-range dependencies in language are hard to capture (despite LSTM)</a:t>
            </a:r>
          </a:p>
          <a:p>
            <a:r>
              <a:rPr lang="en-US" dirty="0"/>
              <a:t>We might want to create higher level “neighborhoods” that go beyond the local neighborhoods implicitly used in LSTM/RNN</a:t>
            </a:r>
          </a:p>
        </p:txBody>
      </p:sp>
    </p:spTree>
    <p:extLst>
      <p:ext uri="{BB962C8B-B14F-4D97-AF65-F5344CB8AC3E}">
        <p14:creationId xmlns:p14="http://schemas.microsoft.com/office/powerpoint/2010/main" val="3858333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35356-17C5-77FF-0594-6FD876FC3F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Second Generation: BERT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3FF04D-D675-EEBA-DF8A-869A89A8A4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Better to use context from both “directions” aka “bi-directional”</a:t>
            </a:r>
          </a:p>
          <a:p>
            <a:r>
              <a:rPr lang="en-US" dirty="0"/>
              <a:t>We might want to create higher level “neighborhoods” that go beyond the local neighborhoods implicitly used in LSTM/RNN</a:t>
            </a:r>
          </a:p>
          <a:p>
            <a:r>
              <a:rPr lang="en-US" dirty="0"/>
              <a:t>We need the network to also learn “neighborhood structures”</a:t>
            </a:r>
          </a:p>
          <a:p>
            <a:r>
              <a:rPr lang="en-US" dirty="0"/>
              <a:t>These “neighborhood structures” are known as “attention regions”</a:t>
            </a:r>
          </a:p>
          <a:p>
            <a:endParaRPr lang="en-US" dirty="0"/>
          </a:p>
          <a:p>
            <a:r>
              <a:rPr lang="en-US" dirty="0"/>
              <a:t>When we calculate the “context” for predicting a word we want to take into account the weighted average embedding of all the words in the attention region related to that word</a:t>
            </a:r>
          </a:p>
        </p:txBody>
      </p:sp>
    </p:spTree>
    <p:extLst>
      <p:ext uri="{BB962C8B-B14F-4D97-AF65-F5344CB8AC3E}">
        <p14:creationId xmlns:p14="http://schemas.microsoft.com/office/powerpoint/2010/main" val="2087314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A4C6C0-C3D5-7697-E058-49C1E42DA5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Second Generation: BERT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13F737-0615-C52B-3802-2B06117C46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Better to use context from both “directions” aka “bi-directional”</a:t>
            </a:r>
          </a:p>
          <a:p>
            <a:r>
              <a:rPr lang="en-US" dirty="0"/>
              <a:t>We might want to create higher level “neighborhoods” that go beyond the local neighborhoods implicitly used in LSTM/RNN</a:t>
            </a:r>
          </a:p>
          <a:p>
            <a:endParaRPr lang="en-US" dirty="0"/>
          </a:p>
          <a:p>
            <a:r>
              <a:rPr lang="en-US" dirty="0"/>
              <a:t>Constructing such “trainable” attention regions associated with a word is what a “Transformer” architecture does</a:t>
            </a:r>
          </a:p>
          <a:p>
            <a:endParaRPr lang="en-US" dirty="0"/>
          </a:p>
          <a:p>
            <a:r>
              <a:rPr lang="en-US" dirty="0"/>
              <a:t>So </a:t>
            </a:r>
            <a:r>
              <a:rPr lang="en-US" dirty="0">
                <a:hlinkClick r:id="rId2"/>
              </a:rPr>
              <a:t>BERT</a:t>
            </a:r>
            <a:r>
              <a:rPr lang="en-US" dirty="0"/>
              <a:t> uses </a:t>
            </a:r>
            <a:r>
              <a:rPr lang="en-US" b="1" dirty="0"/>
              <a:t>B</a:t>
            </a:r>
            <a:r>
              <a:rPr lang="en-US" dirty="0"/>
              <a:t>i-directional </a:t>
            </a:r>
            <a:r>
              <a:rPr lang="en-US" b="1" dirty="0"/>
              <a:t>E</a:t>
            </a:r>
            <a:r>
              <a:rPr lang="en-US" dirty="0"/>
              <a:t>ncoder </a:t>
            </a:r>
            <a:r>
              <a:rPr lang="en-US" b="1" dirty="0"/>
              <a:t>R</a:t>
            </a:r>
            <a:r>
              <a:rPr lang="en-US" dirty="0"/>
              <a:t>epresentations built with </a:t>
            </a:r>
            <a:r>
              <a:rPr lang="en-US" b="1" dirty="0"/>
              <a:t>T</a:t>
            </a:r>
            <a:r>
              <a:rPr lang="en-US" dirty="0"/>
              <a:t>ransformers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8728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3DAE76-85AE-D9B7-F54D-8723375EB2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en-US" sz="5400"/>
              <a:t>Second Generation: BERT</a:t>
            </a: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355E7D-2276-549D-208B-95B7BADECB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493" y="2071316"/>
            <a:ext cx="6713552" cy="4119172"/>
          </a:xfrm>
        </p:spPr>
        <p:txBody>
          <a:bodyPr anchor="t">
            <a:normAutofit/>
          </a:bodyPr>
          <a:lstStyle/>
          <a:p>
            <a:r>
              <a:rPr lang="en-US" sz="2200" dirty="0"/>
              <a:t>The parameters are trained using two language tasks</a:t>
            </a:r>
          </a:p>
          <a:p>
            <a:r>
              <a:rPr lang="en-US" sz="2200" dirty="0"/>
              <a:t>Mask: a random set of words in the document is masked and the goal is to predict them</a:t>
            </a:r>
          </a:p>
          <a:p>
            <a:r>
              <a:rPr lang="en-US" sz="2200" dirty="0"/>
              <a:t>Pair: pairs of sentences are given and the goal is to predict if one sentence follows the other</a:t>
            </a:r>
          </a:p>
          <a:p>
            <a:endParaRPr lang="en-US" sz="2200" dirty="0"/>
          </a:p>
          <a:p>
            <a:pPr marL="0" indent="0">
              <a:buNone/>
            </a:pPr>
            <a:r>
              <a:rPr lang="en-US" sz="2200" dirty="0"/>
              <a:t>Embeddings from BERT can be done in two ways:</a:t>
            </a:r>
          </a:p>
          <a:p>
            <a:r>
              <a:rPr lang="en-US" sz="2200" dirty="0"/>
              <a:t>Outputs of the last few Transformer layers as features</a:t>
            </a:r>
          </a:p>
          <a:p>
            <a:r>
              <a:rPr lang="en-US" sz="2200" dirty="0"/>
              <a:t>Fine tune whole network to target task; append a predictor at the end of the Transformer layers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B9B475-BA00-B4BB-2BD7-23AF73F3A3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22" t="-2" r="2542"/>
          <a:stretch/>
        </p:blipFill>
        <p:spPr>
          <a:xfrm>
            <a:off x="7417942" y="2093976"/>
            <a:ext cx="4198780" cy="4096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3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752E0F-689D-486C-E492-03BE50493D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Third Generation: GPT (Generative Pre-Training) Family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5FEB96-5FC3-074E-9F6D-A416A2EE87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Ideas from the auto-regressive approach of </a:t>
            </a:r>
            <a:r>
              <a:rPr lang="en-US" dirty="0" err="1"/>
              <a:t>ELMo</a:t>
            </a:r>
            <a:r>
              <a:rPr lang="en-US" dirty="0"/>
              <a:t> (predict next words)</a:t>
            </a:r>
          </a:p>
          <a:p>
            <a:endParaRPr lang="en-US" dirty="0"/>
          </a:p>
          <a:p>
            <a:r>
              <a:rPr lang="en-US" dirty="0"/>
              <a:t>With attention based encoding ideas in BERT, i.e. Transformers</a:t>
            </a:r>
          </a:p>
        </p:txBody>
      </p:sp>
    </p:spTree>
    <p:extLst>
      <p:ext uri="{BB962C8B-B14F-4D97-AF65-F5344CB8AC3E}">
        <p14:creationId xmlns:p14="http://schemas.microsoft.com/office/powerpoint/2010/main" val="28356468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CA228E-8DD3-48A0-B586-E5AAF17DC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Causal Inference Pipeline</a:t>
            </a:r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81945626-3AFC-4798-A9BE-2CCC7A58D300}"/>
              </a:ext>
            </a:extLst>
          </p:cNvPr>
          <p:cNvGraphicFramePr/>
          <p:nvPr/>
        </p:nvGraphicFramePr>
        <p:xfrm>
          <a:off x="1614815" y="989806"/>
          <a:ext cx="9874803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C8E07525-847A-3B9E-7E71-EB786FD5DF2E}"/>
              </a:ext>
            </a:extLst>
          </p:cNvPr>
          <p:cNvSpPr txBox="1"/>
          <p:nvPr/>
        </p:nvSpPr>
        <p:spPr>
          <a:xfrm>
            <a:off x="14813" y="1934922"/>
            <a:ext cx="13229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  <a:latin typeface="+mj-lt"/>
              </a:rPr>
              <a:t>Theory</a:t>
            </a:r>
            <a:endParaRPr lang="en-US" sz="1600" dirty="0">
              <a:latin typeface="+mj-l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C1A0DD0-02EC-B6BB-E872-9C33E9AE95A0}"/>
              </a:ext>
            </a:extLst>
          </p:cNvPr>
          <p:cNvSpPr txBox="1"/>
          <p:nvPr/>
        </p:nvSpPr>
        <p:spPr>
          <a:xfrm>
            <a:off x="14813" y="5347363"/>
            <a:ext cx="13229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  <a:latin typeface="+mj-lt"/>
              </a:rPr>
              <a:t>Practice</a:t>
            </a:r>
            <a:endParaRPr lang="en-US" sz="1600" dirty="0">
              <a:latin typeface="+mj-lt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0DD8588-CEAD-1B3D-70CB-DBB4EFA970D4}"/>
              </a:ext>
            </a:extLst>
          </p:cNvPr>
          <p:cNvSpPr txBox="1"/>
          <p:nvPr/>
        </p:nvSpPr>
        <p:spPr>
          <a:xfrm>
            <a:off x="2233723" y="1949609"/>
            <a:ext cx="2087034" cy="73152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endParaRPr lang="en-US" dirty="0">
              <a:latin typeface="+mj-lt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36840E3-D55F-2AAE-AFA6-62DF8422871D}"/>
              </a:ext>
            </a:extLst>
          </p:cNvPr>
          <p:cNvSpPr txBox="1"/>
          <p:nvPr/>
        </p:nvSpPr>
        <p:spPr>
          <a:xfrm>
            <a:off x="1409840" y="1715558"/>
            <a:ext cx="1480941" cy="408623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kumimoji="0" lang="en-US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DAGs/ASEMs</a:t>
            </a:r>
            <a:endParaRPr lang="en-US" sz="1600" dirty="0">
              <a:solidFill>
                <a:schemeClr val="bg1"/>
              </a:solidFill>
            </a:endParaRP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1F939CE3-4DC5-CD8F-7581-62157C5C5375}"/>
              </a:ext>
            </a:extLst>
          </p:cNvPr>
          <p:cNvGrpSpPr/>
          <p:nvPr/>
        </p:nvGrpSpPr>
        <p:grpSpPr>
          <a:xfrm>
            <a:off x="2773923" y="2011930"/>
            <a:ext cx="959671" cy="606877"/>
            <a:chOff x="8312539" y="881054"/>
            <a:chExt cx="3039767" cy="196949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510041C9-0886-D2B6-B4EF-9196756E415E}"/>
                    </a:ext>
                  </a:extLst>
                </p:cNvPr>
                <p:cNvSpPr/>
                <p:nvPr/>
              </p:nvSpPr>
              <p:spPr>
                <a:xfrm>
                  <a:off x="8312539" y="2074860"/>
                  <a:ext cx="740301" cy="728573"/>
                </a:xfrm>
                <a:prstGeom prst="ellipse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1100" b="1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𝒁</m:t>
                        </m:r>
                      </m:oMath>
                    </m:oMathPara>
                  </a14:m>
                  <a:endParaRPr kumimoji="0" lang="en-US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510041C9-0886-D2B6-B4EF-9196756E415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12539" y="2074860"/>
                  <a:ext cx="740301" cy="728573"/>
                </a:xfrm>
                <a:prstGeom prst="ellipse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Oval 28">
                  <a:extLst>
                    <a:ext uri="{FF2B5EF4-FFF2-40B4-BE49-F238E27FC236}">
                      <a16:creationId xmlns:a16="http://schemas.microsoft.com/office/drawing/2014/main" id="{2E020F95-1B71-CBA4-EF6B-89B23ED6F36B}"/>
                    </a:ext>
                  </a:extLst>
                </p:cNvPr>
                <p:cNvSpPr/>
                <p:nvPr/>
              </p:nvSpPr>
              <p:spPr>
                <a:xfrm>
                  <a:off x="10612005" y="2121971"/>
                  <a:ext cx="740301" cy="728573"/>
                </a:xfrm>
                <a:prstGeom prst="ellipse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1050" b="1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𝒀</m:t>
                        </m:r>
                      </m:oMath>
                    </m:oMathPara>
                  </a14:m>
                  <a:endParaRPr kumimoji="0" lang="en-US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9" name="Oval 28">
                  <a:extLst>
                    <a:ext uri="{FF2B5EF4-FFF2-40B4-BE49-F238E27FC236}">
                      <a16:creationId xmlns:a16="http://schemas.microsoft.com/office/drawing/2014/main" id="{2E020F95-1B71-CBA4-EF6B-89B23ED6F36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12005" y="2121971"/>
                  <a:ext cx="740301" cy="728573"/>
                </a:xfrm>
                <a:prstGeom prst="ellipse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73007C31-5D9B-7424-1598-E54D97818CBF}"/>
                </a:ext>
              </a:extLst>
            </p:cNvPr>
            <p:cNvCxnSpPr>
              <a:cxnSpLocks/>
              <a:stCxn id="28" idx="6"/>
            </p:cNvCxnSpPr>
            <p:nvPr/>
          </p:nvCxnSpPr>
          <p:spPr>
            <a:xfrm>
              <a:off x="9052840" y="2439147"/>
              <a:ext cx="1572297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Oval 30">
                  <a:extLst>
                    <a:ext uri="{FF2B5EF4-FFF2-40B4-BE49-F238E27FC236}">
                      <a16:creationId xmlns:a16="http://schemas.microsoft.com/office/drawing/2014/main" id="{AFA4B0E0-01C9-5EB1-5696-BD9706FD79E4}"/>
                    </a:ext>
                  </a:extLst>
                </p:cNvPr>
                <p:cNvSpPr/>
                <p:nvPr/>
              </p:nvSpPr>
              <p:spPr>
                <a:xfrm>
                  <a:off x="9557502" y="881054"/>
                  <a:ext cx="740301" cy="728573"/>
                </a:xfrm>
                <a:prstGeom prst="ellipse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11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𝑫</m:t>
                        </m:r>
                      </m:oMath>
                    </m:oMathPara>
                  </a14:m>
                  <a:endParaRPr kumimoji="0" lang="en-US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1" name="Oval 30">
                  <a:extLst>
                    <a:ext uri="{FF2B5EF4-FFF2-40B4-BE49-F238E27FC236}">
                      <a16:creationId xmlns:a16="http://schemas.microsoft.com/office/drawing/2014/main" id="{AFA4B0E0-01C9-5EB1-5696-BD9706FD79E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57502" y="881054"/>
                  <a:ext cx="740301" cy="728573"/>
                </a:xfrm>
                <a:prstGeom prst="ellipse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E9C9225B-A47C-E4BF-9BF2-B5F3B50F29E8}"/>
                </a:ext>
              </a:extLst>
            </p:cNvPr>
            <p:cNvCxnSpPr>
              <a:cxnSpLocks/>
              <a:stCxn id="31" idx="5"/>
              <a:endCxn id="29" idx="1"/>
            </p:cNvCxnSpPr>
            <p:nvPr/>
          </p:nvCxnSpPr>
          <p:spPr>
            <a:xfrm>
              <a:off x="10189388" y="1502930"/>
              <a:ext cx="531032" cy="725738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723733B5-754B-4137-130B-FEBA5E69CCB1}"/>
                </a:ext>
              </a:extLst>
            </p:cNvPr>
            <p:cNvCxnSpPr>
              <a:stCxn id="28" idx="7"/>
              <a:endCxn id="31" idx="3"/>
            </p:cNvCxnSpPr>
            <p:nvPr/>
          </p:nvCxnSpPr>
          <p:spPr>
            <a:xfrm flipV="1">
              <a:off x="8944425" y="1502930"/>
              <a:ext cx="721492" cy="678627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A248AB20-D040-D5F9-1654-CF3C0CCACB85}"/>
              </a:ext>
            </a:extLst>
          </p:cNvPr>
          <p:cNvGrpSpPr/>
          <p:nvPr/>
        </p:nvGrpSpPr>
        <p:grpSpPr>
          <a:xfrm>
            <a:off x="4369751" y="2171564"/>
            <a:ext cx="260826" cy="305117"/>
            <a:chOff x="3079750" y="2556774"/>
            <a:chExt cx="260826" cy="305117"/>
          </a:xfrm>
        </p:grpSpPr>
        <p:sp>
          <p:nvSpPr>
            <p:cNvPr id="4" name="Arrow: Right 3">
              <a:extLst>
                <a:ext uri="{FF2B5EF4-FFF2-40B4-BE49-F238E27FC236}">
                  <a16:creationId xmlns:a16="http://schemas.microsoft.com/office/drawing/2014/main" id="{48D9BDE4-4620-AE96-A077-D49662799F7E}"/>
                </a:ext>
              </a:extLst>
            </p:cNvPr>
            <p:cNvSpPr/>
            <p:nvPr/>
          </p:nvSpPr>
          <p:spPr>
            <a:xfrm>
              <a:off x="3079750" y="2556774"/>
              <a:ext cx="260826" cy="305117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5" name="Arrow: Right 4">
              <a:extLst>
                <a:ext uri="{FF2B5EF4-FFF2-40B4-BE49-F238E27FC236}">
                  <a16:creationId xmlns:a16="http://schemas.microsoft.com/office/drawing/2014/main" id="{43F41D39-BDF2-74D7-538D-30DFDE526B2C}"/>
                </a:ext>
              </a:extLst>
            </p:cNvPr>
            <p:cNvSpPr txBox="1"/>
            <p:nvPr/>
          </p:nvSpPr>
          <p:spPr>
            <a:xfrm>
              <a:off x="3079750" y="2617797"/>
              <a:ext cx="182578" cy="18307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200" kern="120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5950B7C-A85E-D553-B31D-DFA330A51DF1}"/>
                  </a:ext>
                </a:extLst>
              </p:cNvPr>
              <p:cNvSpPr txBox="1"/>
              <p:nvPr/>
            </p:nvSpPr>
            <p:spPr>
              <a:xfrm>
                <a:off x="4650457" y="1838109"/>
                <a:ext cx="1704614" cy="954517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en-US" sz="1600" b="0" i="1" dirty="0">
                  <a:latin typeface="Cambria Math" panose="02040503050406030204" pitchFamily="18" charset="0"/>
                </a:endParaRPr>
              </a:p>
              <a:p>
                <a:endParaRPr lang="en-US" sz="16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1600" dirty="0">
                  <a:latin typeface="+mj-lt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5950B7C-A85E-D553-B31D-DFA330A51D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0457" y="1838109"/>
                <a:ext cx="1704614" cy="954517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776B3F4-735F-F480-822F-D6F62E0A30DE}"/>
                  </a:ext>
                </a:extLst>
              </p:cNvPr>
              <p:cNvSpPr txBox="1"/>
              <p:nvPr/>
            </p:nvSpPr>
            <p:spPr>
              <a:xfrm rot="5400000">
                <a:off x="5257278" y="2138832"/>
                <a:ext cx="485773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</m:oMath>
                  </m:oMathPara>
                </a14:m>
                <a:endParaRPr kumimoji="0" lang="en-US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776B3F4-735F-F480-822F-D6F62E0A30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5257278" y="2138832"/>
                <a:ext cx="485773" cy="33855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75C7E8E-7452-CD1D-8F8D-C02262A4308E}"/>
                  </a:ext>
                </a:extLst>
              </p:cNvPr>
              <p:cNvSpPr txBox="1"/>
              <p:nvPr/>
            </p:nvSpPr>
            <p:spPr>
              <a:xfrm>
                <a:off x="6672882" y="1583251"/>
                <a:ext cx="3044931" cy="1464231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US" sz="1600" dirty="0">
                    <a:latin typeface="+mj-lt"/>
                  </a:rPr>
                  <a:t>Construct estimate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acc>
                    <m:d>
                      <m:dPr>
                        <m:ctrlPr>
                          <a:rPr lang="en-US" sz="16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en-US" sz="1600" b="0" dirty="0">
                    <a:latin typeface="+mj-lt"/>
                  </a:rPr>
                  <a:t> of predictive model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sepChr m:val="∣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en-US" sz="1600" b="0" dirty="0">
                  <a:latin typeface="+mj-lt"/>
                </a:endParaRPr>
              </a:p>
              <a:p>
                <a:r>
                  <a:rPr lang="en-US" sz="1600" dirty="0">
                    <a:latin typeface="+mj-lt"/>
                  </a:rPr>
                  <a:t>Estimate mean counterfactual</a:t>
                </a:r>
                <a:endParaRPr lang="en-US" sz="1600" b="0" dirty="0">
                  <a:latin typeface="+mj-lt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acc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</m:acc>
                          <m:d>
                            <m:dPr>
                              <m:ctrlPr>
                                <a:rPr lang="en-US" sz="16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dirty="0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sz="1600" b="0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600" b="0" i="1" dirty="0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1600" dirty="0">
                  <a:latin typeface="+mj-lt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75C7E8E-7452-CD1D-8F8D-C02262A430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2882" y="1583251"/>
                <a:ext cx="3044931" cy="1464231"/>
              </a:xfrm>
              <a:prstGeom prst="round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Group 19">
            <a:extLst>
              <a:ext uri="{FF2B5EF4-FFF2-40B4-BE49-F238E27FC236}">
                <a16:creationId xmlns:a16="http://schemas.microsoft.com/office/drawing/2014/main" id="{C03EBCC7-F01F-D7B7-DE73-D9FE49F88FED}"/>
              </a:ext>
            </a:extLst>
          </p:cNvPr>
          <p:cNvGrpSpPr/>
          <p:nvPr/>
        </p:nvGrpSpPr>
        <p:grpSpPr>
          <a:xfrm>
            <a:off x="6391951" y="2201439"/>
            <a:ext cx="260826" cy="305117"/>
            <a:chOff x="3079750" y="2556774"/>
            <a:chExt cx="260826" cy="305117"/>
          </a:xfrm>
        </p:grpSpPr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CCCABAA8-1E99-087E-D548-E324D6B07262}"/>
                </a:ext>
              </a:extLst>
            </p:cNvPr>
            <p:cNvSpPr/>
            <p:nvPr/>
          </p:nvSpPr>
          <p:spPr>
            <a:xfrm>
              <a:off x="3079750" y="2556774"/>
              <a:ext cx="260826" cy="305117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2" name="Arrow: Right 4">
              <a:extLst>
                <a:ext uri="{FF2B5EF4-FFF2-40B4-BE49-F238E27FC236}">
                  <a16:creationId xmlns:a16="http://schemas.microsoft.com/office/drawing/2014/main" id="{D57FCB3C-CE99-0EFB-5C2B-9BF9BC2897DD}"/>
                </a:ext>
              </a:extLst>
            </p:cNvPr>
            <p:cNvSpPr txBox="1"/>
            <p:nvPr/>
          </p:nvSpPr>
          <p:spPr>
            <a:xfrm>
              <a:off x="3079750" y="2617797"/>
              <a:ext cx="182578" cy="18307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200" kern="1200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4AD584A3-45CC-57D1-F6CB-3D508ABCDB7C}"/>
              </a:ext>
            </a:extLst>
          </p:cNvPr>
          <p:cNvGrpSpPr/>
          <p:nvPr/>
        </p:nvGrpSpPr>
        <p:grpSpPr>
          <a:xfrm>
            <a:off x="9881055" y="2201439"/>
            <a:ext cx="260826" cy="305117"/>
            <a:chOff x="3079750" y="2556774"/>
            <a:chExt cx="260826" cy="305117"/>
          </a:xfrm>
        </p:grpSpPr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C69E6F2F-73FF-DC33-1B4A-DBD2048BAA47}"/>
                </a:ext>
              </a:extLst>
            </p:cNvPr>
            <p:cNvSpPr/>
            <p:nvPr/>
          </p:nvSpPr>
          <p:spPr>
            <a:xfrm>
              <a:off x="3079750" y="2556774"/>
              <a:ext cx="260826" cy="305117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1" name="Arrow: Right 4">
              <a:extLst>
                <a:ext uri="{FF2B5EF4-FFF2-40B4-BE49-F238E27FC236}">
                  <a16:creationId xmlns:a16="http://schemas.microsoft.com/office/drawing/2014/main" id="{308B8628-E456-D200-2DFD-B1B4519F61FD}"/>
                </a:ext>
              </a:extLst>
            </p:cNvPr>
            <p:cNvSpPr txBox="1"/>
            <p:nvPr/>
          </p:nvSpPr>
          <p:spPr>
            <a:xfrm>
              <a:off x="3079750" y="2617797"/>
              <a:ext cx="182578" cy="18307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200" kern="120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A27A0E5-0BDD-B987-ABC0-15398E4FF36A}"/>
                  </a:ext>
                </a:extLst>
              </p:cNvPr>
              <p:cNvSpPr txBox="1"/>
              <p:nvPr/>
            </p:nvSpPr>
            <p:spPr>
              <a:xfrm>
                <a:off x="10215689" y="2171564"/>
                <a:ext cx="1437171" cy="374571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acc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±2</m:t>
                      </m:r>
                      <m:acc>
                        <m:accPr>
                          <m:chr m:val="̂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</m:acc>
                    </m:oMath>
                  </m:oMathPara>
                </a14:m>
                <a:endParaRPr lang="en-US" sz="1600" dirty="0">
                  <a:latin typeface="+mj-lt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A27A0E5-0BDD-B987-ABC0-15398E4FF3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15689" y="2171564"/>
                <a:ext cx="1437171" cy="374571"/>
              </a:xfrm>
              <a:prstGeom prst="roundRect">
                <a:avLst/>
              </a:prstGeom>
              <a:blipFill>
                <a:blip r:embed="rId13"/>
                <a:stretch>
                  <a:fillRect r="-1260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75E3EA2B-6856-BE9F-0AEC-C6FED296DD60}"/>
              </a:ext>
            </a:extLst>
          </p:cNvPr>
          <p:cNvGrpSpPr/>
          <p:nvPr/>
        </p:nvGrpSpPr>
        <p:grpSpPr>
          <a:xfrm>
            <a:off x="10255268" y="4720119"/>
            <a:ext cx="1234350" cy="810042"/>
            <a:chOff x="8640452" y="2304312"/>
            <a:chExt cx="1234350" cy="810042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38FBDF2F-7633-1DBF-1E18-A1FC12BEBC55}"/>
                </a:ext>
              </a:extLst>
            </p:cNvPr>
            <p:cNvSpPr/>
            <p:nvPr/>
          </p:nvSpPr>
          <p:spPr>
            <a:xfrm>
              <a:off x="8640452" y="2304312"/>
              <a:ext cx="1234350" cy="810042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9" name="Rectangle: Rounded Corners 4">
              <a:extLst>
                <a:ext uri="{FF2B5EF4-FFF2-40B4-BE49-F238E27FC236}">
                  <a16:creationId xmlns:a16="http://schemas.microsoft.com/office/drawing/2014/main" id="{3AD9CB5B-12D7-C4DB-B9A9-4ABCDC867CD3}"/>
                </a:ext>
              </a:extLst>
            </p:cNvPr>
            <p:cNvSpPr txBox="1"/>
            <p:nvPr/>
          </p:nvSpPr>
          <p:spPr>
            <a:xfrm>
              <a:off x="8664177" y="2328037"/>
              <a:ext cx="1186900" cy="76259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7150" tIns="57150" rIns="57150" bIns="57150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kern="1200" dirty="0"/>
                <a:t>Sensitivity Analysis</a:t>
              </a:r>
            </a:p>
          </p:txBody>
        </p:sp>
      </p:grpSp>
      <p:sp>
        <p:nvSpPr>
          <p:cNvPr id="34" name="Arrow: Bent 33">
            <a:extLst>
              <a:ext uri="{FF2B5EF4-FFF2-40B4-BE49-F238E27FC236}">
                <a16:creationId xmlns:a16="http://schemas.microsoft.com/office/drawing/2014/main" id="{78761C90-1384-550D-C2BC-DBB68AD9A024}"/>
              </a:ext>
            </a:extLst>
          </p:cNvPr>
          <p:cNvSpPr/>
          <p:nvPr/>
        </p:nvSpPr>
        <p:spPr>
          <a:xfrm flipH="1" flipV="1">
            <a:off x="7527092" y="5655285"/>
            <a:ext cx="3454351" cy="810043"/>
          </a:xfrm>
          <a:prstGeom prst="bentArrow">
            <a:avLst>
              <a:gd name="adj1" fmla="val 25000"/>
              <a:gd name="adj2" fmla="val 20462"/>
              <a:gd name="adj3" fmla="val 25000"/>
              <a:gd name="adj4" fmla="val 43750"/>
            </a:avLst>
          </a:prstGeom>
          <a:solidFill>
            <a:srgbClr val="B0BC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83505A71-5B49-D5D2-C796-BE80CF552180}"/>
              </a:ext>
            </a:extLst>
          </p:cNvPr>
          <p:cNvGrpSpPr/>
          <p:nvPr/>
        </p:nvGrpSpPr>
        <p:grpSpPr>
          <a:xfrm>
            <a:off x="3990561" y="5894156"/>
            <a:ext cx="1234350" cy="810042"/>
            <a:chOff x="8640452" y="2304312"/>
            <a:chExt cx="1234350" cy="810042"/>
          </a:xfrm>
        </p:grpSpPr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861CD087-8B32-7AE0-6CC3-EC28ACDCBCFC}"/>
                </a:ext>
              </a:extLst>
            </p:cNvPr>
            <p:cNvSpPr/>
            <p:nvPr/>
          </p:nvSpPr>
          <p:spPr>
            <a:xfrm>
              <a:off x="8640452" y="2304312"/>
              <a:ext cx="1234350" cy="810042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7" name="Rectangle: Rounded Corners 4">
              <a:extLst>
                <a:ext uri="{FF2B5EF4-FFF2-40B4-BE49-F238E27FC236}">
                  <a16:creationId xmlns:a16="http://schemas.microsoft.com/office/drawing/2014/main" id="{A33A71A2-C6A5-4FC8-3162-39FE0CE1D3A5}"/>
                </a:ext>
              </a:extLst>
            </p:cNvPr>
            <p:cNvSpPr txBox="1"/>
            <p:nvPr/>
          </p:nvSpPr>
          <p:spPr>
            <a:xfrm>
              <a:off x="8664177" y="2328037"/>
              <a:ext cx="1186900" cy="76259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7150" tIns="57150" rIns="57150" bIns="57150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kern="1200" dirty="0"/>
                <a:t>Adaptive Experiments</a:t>
              </a:r>
            </a:p>
          </p:txBody>
        </p:sp>
      </p:grpSp>
      <p:sp>
        <p:nvSpPr>
          <p:cNvPr id="38" name="Arrow: Bent 37">
            <a:extLst>
              <a:ext uri="{FF2B5EF4-FFF2-40B4-BE49-F238E27FC236}">
                <a16:creationId xmlns:a16="http://schemas.microsoft.com/office/drawing/2014/main" id="{E90D4701-1659-CEA2-E3A7-174C817C8C7E}"/>
              </a:ext>
            </a:extLst>
          </p:cNvPr>
          <p:cNvSpPr/>
          <p:nvPr/>
        </p:nvSpPr>
        <p:spPr>
          <a:xfrm rot="5400000" flipH="1" flipV="1">
            <a:off x="1865428" y="4385364"/>
            <a:ext cx="2215971" cy="1798986"/>
          </a:xfrm>
          <a:prstGeom prst="bentArrow">
            <a:avLst>
              <a:gd name="adj1" fmla="val 11781"/>
              <a:gd name="adj2" fmla="val 8550"/>
              <a:gd name="adj3" fmla="val 12807"/>
              <a:gd name="adj4" fmla="val 41977"/>
            </a:avLst>
          </a:prstGeom>
          <a:solidFill>
            <a:srgbClr val="B0BC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C279918-4C88-D519-849A-8A7788AC950C}"/>
                  </a:ext>
                </a:extLst>
              </p:cNvPr>
              <p:cNvSpPr txBox="1"/>
              <p:nvPr/>
            </p:nvSpPr>
            <p:spPr>
              <a:xfrm>
                <a:off x="8600445" y="5578195"/>
                <a:ext cx="1976740" cy="374571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acc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±(2</m:t>
                      </m:r>
                      <m:acc>
                        <m:accPr>
                          <m:chr m:val="̂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</m:acc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>
                  <a:latin typeface="+mj-lt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C279918-4C88-D519-849A-8A7788AC95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0445" y="5578195"/>
                <a:ext cx="1976740" cy="374571"/>
              </a:xfrm>
              <a:prstGeom prst="roundRect">
                <a:avLst/>
              </a:prstGeom>
              <a:blipFill>
                <a:blip r:embed="rId14"/>
                <a:stretch>
                  <a:fillRect b="-156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1" name="Group 40">
            <a:extLst>
              <a:ext uri="{FF2B5EF4-FFF2-40B4-BE49-F238E27FC236}">
                <a16:creationId xmlns:a16="http://schemas.microsoft.com/office/drawing/2014/main" id="{4340460C-BF70-D223-E339-035FDB7E8FFC}"/>
              </a:ext>
            </a:extLst>
          </p:cNvPr>
          <p:cNvGrpSpPr/>
          <p:nvPr/>
        </p:nvGrpSpPr>
        <p:grpSpPr>
          <a:xfrm>
            <a:off x="6256682" y="5876292"/>
            <a:ext cx="1234350" cy="810042"/>
            <a:chOff x="8640452" y="2304312"/>
            <a:chExt cx="1234350" cy="810042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243BB655-E79C-9EDA-9E94-A5E3FD99EEC6}"/>
                </a:ext>
              </a:extLst>
            </p:cNvPr>
            <p:cNvSpPr/>
            <p:nvPr/>
          </p:nvSpPr>
          <p:spPr>
            <a:xfrm>
              <a:off x="8640452" y="2304312"/>
              <a:ext cx="1234350" cy="810042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43" name="Rectangle: Rounded Corners 4">
              <a:extLst>
                <a:ext uri="{FF2B5EF4-FFF2-40B4-BE49-F238E27FC236}">
                  <a16:creationId xmlns:a16="http://schemas.microsoft.com/office/drawing/2014/main" id="{EFA58A91-527F-3085-9A80-E77383266F1A}"/>
                </a:ext>
              </a:extLst>
            </p:cNvPr>
            <p:cNvSpPr txBox="1"/>
            <p:nvPr/>
          </p:nvSpPr>
          <p:spPr>
            <a:xfrm>
              <a:off x="8664177" y="2328037"/>
              <a:ext cx="1186900" cy="76259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7150" tIns="57150" rIns="57150" bIns="57150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kern="1200" dirty="0"/>
                <a:t>Decision</a:t>
              </a:r>
              <a:endParaRPr lang="en-US" sz="1500" dirty="0"/>
            </a:p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dirty="0"/>
                <a:t>P</a:t>
              </a:r>
              <a:r>
                <a:rPr lang="en-US" sz="1500" kern="1200" dirty="0"/>
                <a:t>olicy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2FA8EDB7-25A4-5AD3-0E3F-C427210B93C8}"/>
              </a:ext>
            </a:extLst>
          </p:cNvPr>
          <p:cNvGrpSpPr/>
          <p:nvPr/>
        </p:nvGrpSpPr>
        <p:grpSpPr>
          <a:xfrm rot="5400000">
            <a:off x="5514117" y="5899623"/>
            <a:ext cx="371765" cy="763379"/>
            <a:chOff x="9107663" y="3274229"/>
            <a:chExt cx="306118" cy="261682"/>
          </a:xfrm>
        </p:grpSpPr>
        <p:sp>
          <p:nvSpPr>
            <p:cNvPr id="45" name="Arrow: Right 44">
              <a:extLst>
                <a:ext uri="{FF2B5EF4-FFF2-40B4-BE49-F238E27FC236}">
                  <a16:creationId xmlns:a16="http://schemas.microsoft.com/office/drawing/2014/main" id="{ABC3E73C-F7A7-CC93-4496-E0F9BED4FD10}"/>
                </a:ext>
              </a:extLst>
            </p:cNvPr>
            <p:cNvSpPr/>
            <p:nvPr/>
          </p:nvSpPr>
          <p:spPr>
            <a:xfrm rot="5400000">
              <a:off x="9129881" y="3252011"/>
              <a:ext cx="261682" cy="306118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46" name="Arrow: Right 4">
              <a:extLst>
                <a:ext uri="{FF2B5EF4-FFF2-40B4-BE49-F238E27FC236}">
                  <a16:creationId xmlns:a16="http://schemas.microsoft.com/office/drawing/2014/main" id="{B57606C6-BCD8-4EAE-8718-65A30B228B0F}"/>
                </a:ext>
              </a:extLst>
            </p:cNvPr>
            <p:cNvSpPr txBox="1"/>
            <p:nvPr/>
          </p:nvSpPr>
          <p:spPr>
            <a:xfrm rot="5400000">
              <a:off x="9169134" y="3273983"/>
              <a:ext cx="183177" cy="18367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200" kern="12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15CA99A-F408-C1C1-11BB-2C0E79490DBE}"/>
                  </a:ext>
                </a:extLst>
              </p:cNvPr>
              <p:cNvSpPr txBox="1"/>
              <p:nvPr/>
            </p:nvSpPr>
            <p:spPr>
              <a:xfrm>
                <a:off x="3007640" y="4351445"/>
                <a:ext cx="5510039" cy="1464231"/>
              </a:xfrm>
              <a:prstGeom prst="wedgeRoundRectCallout">
                <a:avLst>
                  <a:gd name="adj1" fmla="val 29382"/>
                  <a:gd name="adj2" fmla="val -65703"/>
                  <a:gd name="adj3" fmla="val 16667"/>
                </a:avLst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US" sz="2000" dirty="0">
                    <a:solidFill>
                      <a:prstClr val="black"/>
                    </a:solidFill>
                    <a:latin typeface="Calibri Light" panose="020F0302020204030204"/>
                  </a:rPr>
                  <a:t>So I need to estimate this </a:t>
                </a:r>
                <a:r>
                  <a:rPr lang="en-US" sz="2000" b="1" dirty="0">
                    <a:solidFill>
                      <a:prstClr val="black"/>
                    </a:solidFill>
                    <a:latin typeface="Calibri Light" panose="020F0302020204030204"/>
                  </a:rPr>
                  <a:t>bigger predictive model, predicting the outcome from the treatment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𝑫</m:t>
                    </m:r>
                  </m:oMath>
                </a14:m>
                <a:r>
                  <a:rPr lang="en-US" sz="2000" b="1" dirty="0">
                    <a:solidFill>
                      <a:prstClr val="black"/>
                    </a:solidFill>
                    <a:latin typeface="Calibri Light" panose="020F0302020204030204"/>
                  </a:rPr>
                  <a:t> and the controls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𝑺</m:t>
                    </m:r>
                  </m:oMath>
                </a14:m>
                <a:r>
                  <a:rPr lang="en-US" sz="2000" b="1" dirty="0">
                    <a:solidFill>
                      <a:prstClr val="black"/>
                    </a:solidFill>
                    <a:latin typeface="Calibri Light" panose="020F0302020204030204"/>
                  </a:rPr>
                  <a:t>, </a:t>
                </a:r>
                <a:r>
                  <a:rPr lang="en-US" sz="2000" b="1" dirty="0">
                    <a:solidFill>
                      <a:srgbClr val="C00000"/>
                    </a:solidFill>
                    <a:latin typeface="Calibri Light" panose="020F0302020204030204"/>
                  </a:rPr>
                  <a:t>in some manner</a:t>
                </a:r>
                <a:r>
                  <a:rPr lang="en-US" sz="2000" dirty="0">
                    <a:solidFill>
                      <a:prstClr val="black"/>
                    </a:solidFill>
                    <a:latin typeface="Calibri Light" panose="020F0302020204030204"/>
                  </a:rPr>
                  <a:t>. Then average the predictive values over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000" dirty="0">
                    <a:solidFill>
                      <a:prstClr val="black"/>
                    </a:solidFill>
                    <a:latin typeface="Calibri Light" panose="020F0302020204030204"/>
                  </a:rPr>
                  <a:t> fixing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0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1400" dirty="0"/>
                  <a:t>.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15CA99A-F408-C1C1-11BB-2C0E79490D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7640" y="4351445"/>
                <a:ext cx="5510039" cy="1464231"/>
              </a:xfrm>
              <a:prstGeom prst="wedgeRoundRectCallout">
                <a:avLst>
                  <a:gd name="adj1" fmla="val 29382"/>
                  <a:gd name="adj2" fmla="val -65703"/>
                  <a:gd name="adj3" fmla="val 16667"/>
                </a:avLst>
              </a:prstGeom>
              <a:blipFill>
                <a:blip r:embed="rId15"/>
                <a:stretch>
                  <a:fillRect b="-1429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0709245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7E7765-D629-FC7C-2AE3-4082571121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Embeddings for Image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595A8C-608B-F303-C8CA-EA691E7328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2758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DEE5E-E075-4BE3-6EC8-7DEB333F6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Tasks and Convolutional Nets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4331455-C53F-1214-01CC-C12AC9A9F6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20288" y="1397181"/>
            <a:ext cx="6891258" cy="4132236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195F12D-EABC-16D9-F0E7-33DDFB7B8015}"/>
              </a:ext>
            </a:extLst>
          </p:cNvPr>
          <p:cNvSpPr txBox="1"/>
          <p:nvPr/>
        </p:nvSpPr>
        <p:spPr>
          <a:xfrm>
            <a:off x="2494671" y="5645466"/>
            <a:ext cx="698226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ResNet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: each block allows the input signal to also flow in-tact without a non-linearity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87774173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22A38-0964-0173-AA00-F1BF65E579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sz="3800" dirty="0"/>
              <a:t>Embeddings for Price Prediction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E45617A5-6142-C3BD-0D96-62B52229EED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30936" y="2807208"/>
                <a:ext cx="4023360" cy="3410712"/>
              </a:xfrm>
            </p:spPr>
            <p:txBody>
              <a:bodyPr anchor="t">
                <a:normAutofit fontScale="85000" lnSpcReduction="20000"/>
              </a:bodyPr>
              <a:lstStyle/>
              <a:p>
                <a:pPr marL="0" indent="0">
                  <a:buNone/>
                </a:pPr>
                <a:r>
                  <a:rPr lang="en-US" sz="2200" dirty="0"/>
                  <a:t>Predicting prices from product characteristics at Amazon</a:t>
                </a:r>
              </a:p>
              <a:p>
                <a:pPr marL="0" indent="0">
                  <a:buNone/>
                </a:pPr>
                <a:endParaRPr lang="en-US" sz="2200" dirty="0"/>
              </a:p>
              <a:p>
                <a:pPr marL="0" indent="0">
                  <a:buNone/>
                </a:pPr>
                <a:r>
                  <a:rPr lang="en-US" sz="2200" dirty="0" err="1"/>
                  <a:t>Bajari</a:t>
                </a:r>
                <a:r>
                  <a:rPr lang="en-US" sz="2200" dirty="0"/>
                  <a:t> et al. 2021, </a:t>
                </a:r>
                <a:r>
                  <a:rPr lang="en-US" sz="2200" i="1" dirty="0"/>
                  <a:t>Hedonic prices and quality adjusted price indices powered by AI</a:t>
                </a:r>
                <a:r>
                  <a:rPr lang="en-US" sz="2200" dirty="0"/>
                  <a:t>.</a:t>
                </a:r>
              </a:p>
              <a:p>
                <a:pPr marL="0" indent="0">
                  <a:buNone/>
                </a:pPr>
                <a:endParaRPr lang="en-US" sz="2200" dirty="0"/>
              </a:p>
              <a:p>
                <a:pPr marL="0" indent="0">
                  <a:buNone/>
                </a:pPr>
                <a:r>
                  <a:rPr lang="en-US" sz="2200" dirty="0" err="1"/>
                  <a:t>Nnet</a:t>
                </a:r>
                <a:r>
                  <a:rPr lang="en-US" sz="2200" dirty="0"/>
                  <a:t> on top of embeddings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sz="2200" dirty="0"/>
                  <a:t> 90%</a:t>
                </a:r>
              </a:p>
              <a:p>
                <a:pPr marL="0" indent="0">
                  <a:buNone/>
                </a:pPr>
                <a:r>
                  <a:rPr lang="en-US" sz="2200" dirty="0"/>
                  <a:t>Random Forest on embeddings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sz="2200" dirty="0"/>
                  <a:t> 80%</a:t>
                </a:r>
              </a:p>
              <a:p>
                <a:pPr marL="0" indent="0">
                  <a:buNone/>
                </a:pPr>
                <a:r>
                  <a:rPr lang="en-US" sz="2200" dirty="0"/>
                  <a:t>Linear model of embeddings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sz="2200" dirty="0"/>
                  <a:t> 70%</a:t>
                </a:r>
              </a:p>
              <a:p>
                <a:pPr marL="0" indent="0">
                  <a:buNone/>
                </a:pPr>
                <a:r>
                  <a:rPr lang="en-US" sz="2200" dirty="0"/>
                  <a:t>Linear model on simple features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sz="2200" dirty="0"/>
                  <a:t> 40%</a:t>
                </a:r>
              </a:p>
            </p:txBody>
          </p:sp>
        </mc:Choice>
        <mc:Fallback xmlns="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E45617A5-6142-C3BD-0D96-62B52229EE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30936" y="2807208"/>
                <a:ext cx="4023360" cy="3410712"/>
              </a:xfrm>
              <a:blipFill>
                <a:blip r:embed="rId2"/>
                <a:stretch>
                  <a:fillRect l="-1515" t="-3041" r="-4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7A06008-2A30-D8A3-626A-51BBBFF99A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4296" y="1737588"/>
            <a:ext cx="6903720" cy="338282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94438DC-95E1-5C9F-98BA-12CF74A3D7CA}"/>
              </a:ext>
            </a:extLst>
          </p:cNvPr>
          <p:cNvSpPr txBox="1"/>
          <p:nvPr/>
        </p:nvSpPr>
        <p:spPr>
          <a:xfrm>
            <a:off x="5875131" y="6136151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Example Notebook: </a:t>
            </a:r>
            <a:r>
              <a:rPr lang="en-US" dirty="0">
                <a:hlinkClick r:id="rId4"/>
              </a:rPr>
              <a:t>BERT Features in Causal Effect Estimation of Price Elasticities Notebook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88818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A29979-747E-5DC1-010C-32A7060507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A19199C-0F10-34AA-73B5-AFF8B999970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Given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samples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drawn </a:t>
                </a:r>
                <a:r>
                  <a:rPr lang="en-US" dirty="0" err="1"/>
                  <a:t>iid</a:t>
                </a:r>
                <a:r>
                  <a:rPr lang="en-US" dirty="0"/>
                  <a:t> from a distribution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dirty="0"/>
              </a:p>
              <a:p>
                <a:r>
                  <a:rPr lang="en-US" dirty="0"/>
                  <a:t>Want an estimate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acc>
                  </m:oMath>
                </a14:m>
                <a:r>
                  <a:rPr lang="en-US" dirty="0"/>
                  <a:t> that approximates the Best Prediction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≔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arg</m:t>
                          </m:r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acc>
                                <m:accPr>
                                  <m:chr m:val="̃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</m:acc>
                            </m:lim>
                          </m:limLow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 −</m:t>
                                      </m:r>
                                      <m:acc>
                                        <m:accPr>
                                          <m:chr m:val="̃"/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𝑔</m:t>
                                          </m:r>
                                        </m:e>
                                      </m:acc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𝑍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Best Prediction rule is Conditional Expectation Function (CEF)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We want our estimate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acc>
                  </m:oMath>
                </a14:m>
                <a:r>
                  <a:rPr lang="en-US" dirty="0"/>
                  <a:t> to be close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dirty="0"/>
                  <a:t> in RMSE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</m:acc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</m:d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𝑍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→0, 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as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→∞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A19199C-0F10-34AA-73B5-AFF8B999970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040253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EBF57D-7171-044B-A8E5-C93F49FE4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Curse of Dimensionality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1FC26A7-494A-73D8-14AC-0D364DD19EA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What if we make no real assumption 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Suppose we only assume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dirty="0"/>
                  <a:t> is a smooth function</a:t>
                </a:r>
              </a:p>
              <a:p>
                <a:r>
                  <a:rPr lang="en-US" dirty="0"/>
                  <a:t>Formal form of smoothness: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dirty="0"/>
                  <a:t>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/>
                  <a:t>-smooth if it has uniformly bounded and continuous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/>
                  <a:t>-high order derivatives</a:t>
                </a:r>
              </a:p>
              <a:p>
                <a:endParaRPr lang="en-US" dirty="0"/>
              </a:p>
              <a:p>
                <a:r>
                  <a:rPr lang="en-US" dirty="0"/>
                  <a:t>Classic non-parametric statistics [Stone’82]: provably best you can do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≈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1FC26A7-494A-73D8-14AC-0D364DD19EA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 r="-16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01143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880886-7CC3-910D-514C-24FEE23651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Bypassing the Curse of Dimensionality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A33E5E0-2BAA-AF56-A7A1-D54E7C10EE4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Lasso scaled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≫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by adapting to notions of “effective dimension” (e.g.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,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 is number of relevant variables)</a:t>
                </a:r>
              </a:p>
              <a:p>
                <a:r>
                  <a:rPr lang="en-US" dirty="0"/>
                  <a:t>We need methods with similar behavior for non-linear models</a:t>
                </a:r>
              </a:p>
              <a:p>
                <a:endParaRPr lang="en-US" dirty="0"/>
              </a:p>
              <a:p>
                <a:r>
                  <a:rPr lang="en-US" dirty="0"/>
                  <a:t>Many modern machine learning techniques achieve exactly that</a:t>
                </a:r>
              </a:p>
              <a:p>
                <a:r>
                  <a:rPr lang="en-US" dirty="0"/>
                  <a:t>Their error scales with appropriate notions of “effective dimension”</a:t>
                </a:r>
              </a:p>
              <a:p>
                <a:endParaRPr lang="en-US" dirty="0"/>
              </a:p>
              <a:p>
                <a:r>
                  <a:rPr lang="en-US" dirty="0"/>
                  <a:t>Last time: Regression Trees, Random Forests, Gradient Boosted Forests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A33E5E0-2BAA-AF56-A7A1-D54E7C10EE4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 r="-9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942069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FBAB2-B0B4-173D-9B15-5A8788533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for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3CC396-A5AE-BFAB-0939-FCEEB59B7B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Neural Networks</a:t>
            </a:r>
          </a:p>
          <a:p>
            <a:r>
              <a:rPr lang="en-US" dirty="0"/>
              <a:t>Some theoretical guarantees and justification (similar to lasso)</a:t>
            </a:r>
          </a:p>
          <a:p>
            <a:r>
              <a:rPr lang="en-US" dirty="0"/>
              <a:t>How to combine models (stacking)</a:t>
            </a:r>
          </a:p>
          <a:p>
            <a:r>
              <a:rPr lang="en-US" dirty="0"/>
              <a:t>How to automate the process (</a:t>
            </a:r>
            <a:r>
              <a:rPr lang="en-US" dirty="0" err="1"/>
              <a:t>automl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 err="1"/>
              <a:t>NNets</a:t>
            </a:r>
            <a:r>
              <a:rPr lang="en-US" dirty="0"/>
              <a:t> for feature engineering</a:t>
            </a:r>
          </a:p>
        </p:txBody>
      </p:sp>
    </p:spTree>
    <p:extLst>
      <p:ext uri="{BB962C8B-B14F-4D97-AF65-F5344CB8AC3E}">
        <p14:creationId xmlns:p14="http://schemas.microsoft.com/office/powerpoint/2010/main" val="8514240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11003</TotalTime>
  <Words>2738</Words>
  <Application>Microsoft Office PowerPoint</Application>
  <PresentationFormat>Widescreen</PresentationFormat>
  <Paragraphs>346</Paragraphs>
  <Slides>52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8" baseType="lpstr">
      <vt:lpstr>Arial</vt:lpstr>
      <vt:lpstr>Calibri</vt:lpstr>
      <vt:lpstr>Calibri Light</vt:lpstr>
      <vt:lpstr>Calisto MT</vt:lpstr>
      <vt:lpstr>Cambria Math</vt:lpstr>
      <vt:lpstr>Office Theme</vt:lpstr>
      <vt:lpstr>MS&amp;E 228: Modern Non-Linear Prediction (Part II)</vt:lpstr>
      <vt:lpstr>PowerPoint Presentation</vt:lpstr>
      <vt:lpstr>PowerPoint Presentation</vt:lpstr>
      <vt:lpstr>Recap of Last Lecture</vt:lpstr>
      <vt:lpstr>Causal Inference Pipeline</vt:lpstr>
      <vt:lpstr>Problem Statement</vt:lpstr>
      <vt:lpstr>The Curse of Dimensionality</vt:lpstr>
      <vt:lpstr>Bypassing the Curse of Dimensionality</vt:lpstr>
      <vt:lpstr>Goals for Today</vt:lpstr>
      <vt:lpstr>Modern Non-Linear Predictive Models: Neural Networks</vt:lpstr>
      <vt:lpstr>(Shallow) Neural Networks</vt:lpstr>
      <vt:lpstr>(Shallow) Neural Network Objective</vt:lpstr>
      <vt:lpstr>PowerPoint Presentation</vt:lpstr>
      <vt:lpstr>Forms of Regularization</vt:lpstr>
      <vt:lpstr>Some Theory</vt:lpstr>
      <vt:lpstr>A Reminder: Fancy isn’t always better</vt:lpstr>
      <vt:lpstr>But many times it is crucial</vt:lpstr>
      <vt:lpstr>Which method should I use?</vt:lpstr>
      <vt:lpstr>Use all and combine: Stacking</vt:lpstr>
      <vt:lpstr>Stacking</vt:lpstr>
      <vt:lpstr>How do I choose all these hyperparameters?</vt:lpstr>
      <vt:lpstr>Use Auto-ML frameworks!</vt:lpstr>
      <vt:lpstr>Feature Engineering with Pre-Trained Neural Networks</vt:lpstr>
      <vt:lpstr>Auto-Encoders</vt:lpstr>
      <vt:lpstr>Reducing Dimensionality via Latent Embeddings</vt:lpstr>
      <vt:lpstr>Reconstruction Error Objective</vt:lpstr>
      <vt:lpstr>Principal Components</vt:lpstr>
      <vt:lpstr>Principal Components as Encoders-Decoders</vt:lpstr>
      <vt:lpstr>Deep Encoders-Decoders (Auto-Encoders)</vt:lpstr>
      <vt:lpstr>Deep Auto-Encoders</vt:lpstr>
      <vt:lpstr>From PCA to ICA</vt:lpstr>
      <vt:lpstr>Variational Auto-Encoders</vt:lpstr>
      <vt:lpstr>Variational Auto-Encoders</vt:lpstr>
      <vt:lpstr>Variational Auto-Encoders</vt:lpstr>
      <vt:lpstr>General Embeddings</vt:lpstr>
      <vt:lpstr>From Auto-Encoders to General Embeddings</vt:lpstr>
      <vt:lpstr>From Auto-Encoders to General Embeddings</vt:lpstr>
      <vt:lpstr>Embeddings for Text Data</vt:lpstr>
      <vt:lpstr>Word2vec</vt:lpstr>
      <vt:lpstr>Word2vec</vt:lpstr>
      <vt:lpstr>Second Generation: ELMo</vt:lpstr>
      <vt:lpstr>Recurrent Neural Network</vt:lpstr>
      <vt:lpstr>Recurrent Neural Network</vt:lpstr>
      <vt:lpstr>Embeddings from ELMo</vt:lpstr>
      <vt:lpstr>Second Generation: BERT</vt:lpstr>
      <vt:lpstr>Second Generation: BERT</vt:lpstr>
      <vt:lpstr>Second Generation: BERT</vt:lpstr>
      <vt:lpstr>Second Generation: BERT</vt:lpstr>
      <vt:lpstr>Third Generation: GPT (Generative Pre-Training) Family</vt:lpstr>
      <vt:lpstr>Embeddings for Image Data</vt:lpstr>
      <vt:lpstr>Classification Tasks and Convolutional Nets</vt:lpstr>
      <vt:lpstr>Embeddings for Price Prediction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MS&amp;E 228: Inference in Linear Models</dc:title>
  <dc:creator>Vasilis Syrgkanis</dc:creator>
  <cp:lastModifiedBy>Vasilis Syrgkanis</cp:lastModifiedBy>
  <cp:revision>726</cp:revision>
  <dcterms:created xsi:type="dcterms:W3CDTF">2023-01-16T03:53:17Z</dcterms:created>
  <dcterms:modified xsi:type="dcterms:W3CDTF">2025-02-13T19:46:39Z</dcterms:modified>
</cp:coreProperties>
</file>